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7" r:id="rId3"/>
    <p:sldId id="310" r:id="rId4"/>
    <p:sldId id="309" r:id="rId5"/>
    <p:sldId id="316" r:id="rId6"/>
    <p:sldId id="318" r:id="rId7"/>
    <p:sldId id="326" r:id="rId8"/>
    <p:sldId id="319" r:id="rId9"/>
    <p:sldId id="332" r:id="rId10"/>
    <p:sldId id="338" r:id="rId11"/>
    <p:sldId id="333" r:id="rId12"/>
    <p:sldId id="292" r:id="rId13"/>
    <p:sldId id="320" r:id="rId14"/>
    <p:sldId id="322" r:id="rId15"/>
    <p:sldId id="329" r:id="rId16"/>
    <p:sldId id="330" r:id="rId17"/>
    <p:sldId id="325" r:id="rId18"/>
    <p:sldId id="331" r:id="rId19"/>
    <p:sldId id="336" r:id="rId20"/>
    <p:sldId id="335" r:id="rId21"/>
    <p:sldId id="302" r:id="rId22"/>
    <p:sldId id="295" r:id="rId23"/>
    <p:sldId id="313" r:id="rId24"/>
    <p:sldId id="337" r:id="rId25"/>
    <p:sldId id="328" r:id="rId26"/>
    <p:sldId id="334" r:id="rId27"/>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95" autoAdjust="0"/>
    <p:restoredTop sz="82840" autoAdjust="0"/>
  </p:normalViewPr>
  <p:slideViewPr>
    <p:cSldViewPr>
      <p:cViewPr varScale="1">
        <p:scale>
          <a:sx n="78" d="100"/>
          <a:sy n="78" d="100"/>
        </p:scale>
        <p:origin x="14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1987" name="Rectangle 3"/>
          <p:cNvSpPr>
            <a:spLocks noGrp="1" noChangeArrowheads="1"/>
          </p:cNvSpPr>
          <p:nvPr>
            <p:ph type="dt"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990" name="Rectangle 6"/>
          <p:cNvSpPr>
            <a:spLocks noGrp="1" noChangeArrowheads="1"/>
          </p:cNvSpPr>
          <p:nvPr>
            <p:ph type="ftr" sz="quarter" idx="4"/>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1991" name="Rectangle 7"/>
          <p:cNvSpPr>
            <a:spLocks noGrp="1" noChangeArrowheads="1"/>
          </p:cNvSpPr>
          <p:nvPr>
            <p:ph type="sldNum" sz="quarter" idx="5"/>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65A2C3-2346-4552-82C7-9F5E619B0609}" type="slidenum">
              <a:rPr lang="en-US" altLang="en-US"/>
              <a:pPr>
                <a:defRPr/>
              </a:pPr>
              <a:t>‹#›</a:t>
            </a:fld>
            <a:endParaRPr lang="en-US" altLang="en-US"/>
          </a:p>
        </p:txBody>
      </p:sp>
    </p:spTree>
    <p:extLst>
      <p:ext uri="{BB962C8B-B14F-4D97-AF65-F5344CB8AC3E}">
        <p14:creationId xmlns:p14="http://schemas.microsoft.com/office/powerpoint/2010/main" val="870070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91B15D-8637-4FBC-BD0A-5CDDEF97B173}" type="slidenum">
              <a:rPr lang="en-US" altLang="en-US"/>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AU" altLang="en-US" dirty="0"/>
              <a:t>The WA Clinical</a:t>
            </a:r>
            <a:r>
              <a:rPr lang="en-AU" altLang="en-US" baseline="0" dirty="0"/>
              <a:t> Alert policy was first released in Feb </a:t>
            </a:r>
            <a:r>
              <a:rPr lang="en-AU" altLang="en-US" baseline="0" dirty="0" smtClean="0"/>
              <a:t>2014. </a:t>
            </a:r>
          </a:p>
          <a:p>
            <a:pPr eaLnBrk="1" hangingPunct="1"/>
            <a:r>
              <a:rPr lang="en-AU" altLang="en-US" baseline="0" dirty="0" smtClean="0"/>
              <a:t>This education resource supports the WA Clinical (</a:t>
            </a:r>
            <a:r>
              <a:rPr lang="en-AU" altLang="en-US" baseline="0" dirty="0" err="1" smtClean="0"/>
              <a:t>MedAlert</a:t>
            </a:r>
            <a:r>
              <a:rPr lang="en-AU" altLang="en-US" baseline="0" smtClean="0"/>
              <a:t>) Policy 2017.</a:t>
            </a:r>
          </a:p>
          <a:p>
            <a:pPr eaLnBrk="1" hangingPunct="1"/>
            <a:r>
              <a:rPr lang="en-AU" altLang="en-US" baseline="0" dirty="0" smtClean="0"/>
              <a:t>The </a:t>
            </a:r>
            <a:r>
              <a:rPr lang="en-AU" altLang="en-US" baseline="0" dirty="0"/>
              <a:t>idea of the policy is mainly to provide a framework and governance around </a:t>
            </a:r>
            <a:r>
              <a:rPr lang="en-AU" altLang="en-US" baseline="0" dirty="0" smtClean="0"/>
              <a:t>process for clinical </a:t>
            </a:r>
            <a:r>
              <a:rPr lang="en-AU" altLang="en-US" baseline="0" dirty="0"/>
              <a:t>alerts and ADR reporting, to ensure that such critical information is reported </a:t>
            </a:r>
            <a:r>
              <a:rPr lang="en-AU" altLang="en-US" baseline="0" dirty="0" smtClean="0"/>
              <a:t>so that </a:t>
            </a:r>
            <a:r>
              <a:rPr lang="en-AU" altLang="en-US" baseline="0" dirty="0"/>
              <a:t>the information </a:t>
            </a:r>
            <a:r>
              <a:rPr lang="en-AU" altLang="en-US" baseline="0" dirty="0" smtClean="0"/>
              <a:t>on the alert available </a:t>
            </a:r>
            <a:r>
              <a:rPr lang="en-AU" altLang="en-US" baseline="0" dirty="0"/>
              <a:t>in a timely manner to treating </a:t>
            </a:r>
            <a:r>
              <a:rPr lang="en-AU" altLang="en-US" baseline="0" dirty="0" smtClean="0"/>
              <a:t>physician for future admissions </a:t>
            </a:r>
            <a:r>
              <a:rPr lang="en-AU" altLang="en-US" baseline="0" dirty="0"/>
              <a:t>so as not to compromise patient safety.</a:t>
            </a:r>
            <a:endParaRPr lang="en-US" altLang="en-US" dirty="0"/>
          </a:p>
        </p:txBody>
      </p:sp>
    </p:spTree>
    <p:extLst>
      <p:ext uri="{BB962C8B-B14F-4D97-AF65-F5344CB8AC3E}">
        <p14:creationId xmlns:p14="http://schemas.microsoft.com/office/powerpoint/2010/main" val="340117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E0F880-9A25-4DB0-99DE-DF6636D3D91F}" type="slidenum">
              <a:rPr lang="en-US" altLang="en-US"/>
              <a:pPr/>
              <a:t>10</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dirty="0"/>
              <a:t>This is a copy of an ADR brochure where medication related </a:t>
            </a:r>
            <a:r>
              <a:rPr lang="en-US" altLang="en-US" dirty="0" smtClean="0"/>
              <a:t>ADRs, </a:t>
            </a:r>
            <a:r>
              <a:rPr lang="en-US" altLang="en-US" dirty="0"/>
              <a:t>as well as </a:t>
            </a:r>
            <a:r>
              <a:rPr lang="en-US" altLang="en-US" dirty="0" smtClean="0"/>
              <a:t>serious ADRs</a:t>
            </a:r>
            <a:r>
              <a:rPr lang="en-US" altLang="en-US" baseline="0" dirty="0" smtClean="0"/>
              <a:t> </a:t>
            </a:r>
            <a:r>
              <a:rPr lang="en-US" altLang="en-US" dirty="0" smtClean="0"/>
              <a:t>that are</a:t>
            </a:r>
            <a:r>
              <a:rPr lang="en-US" altLang="en-US" baseline="0" dirty="0" smtClean="0"/>
              <a:t> deemed </a:t>
            </a:r>
            <a:r>
              <a:rPr lang="en-US" altLang="en-US" dirty="0" smtClean="0"/>
              <a:t>clinical alerts, can </a:t>
            </a:r>
            <a:r>
              <a:rPr lang="en-US" altLang="en-US" dirty="0"/>
              <a:t>be completed and given to </a:t>
            </a:r>
            <a:r>
              <a:rPr lang="en-US" altLang="en-US" dirty="0" smtClean="0"/>
              <a:t>patient for future reference.</a:t>
            </a:r>
            <a:endParaRPr lang="en-US" altLang="en-US" dirty="0"/>
          </a:p>
        </p:txBody>
      </p:sp>
    </p:spTree>
    <p:extLst>
      <p:ext uri="{BB962C8B-B14F-4D97-AF65-F5344CB8AC3E}">
        <p14:creationId xmlns:p14="http://schemas.microsoft.com/office/powerpoint/2010/main" val="418237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238F3-0B73-4AD9-88D5-703AD545E3FE}" type="slidenum">
              <a:rPr lang="en-US" altLang="en-US"/>
              <a:pPr/>
              <a:t>11</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AU" altLang="en-US" dirty="0"/>
              <a:t>Some other places where the ADR or medication related Clinical Alert must be </a:t>
            </a:r>
            <a:r>
              <a:rPr lang="en-AU" altLang="en-US" dirty="0" smtClean="0"/>
              <a:t>documented.</a:t>
            </a:r>
            <a:endParaRPr lang="en-US" altLang="en-US" dirty="0"/>
          </a:p>
        </p:txBody>
      </p:sp>
    </p:spTree>
    <p:extLst>
      <p:ext uri="{BB962C8B-B14F-4D97-AF65-F5344CB8AC3E}">
        <p14:creationId xmlns:p14="http://schemas.microsoft.com/office/powerpoint/2010/main" val="248960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r>
              <a:rPr lang="en-AU" altLang="en-US" dirty="0"/>
              <a:t>This is an example of how to record an ADR or medication related Clinical Alert on the NIMC. Note that the medication or class of medication should be clearly identified and the reaction and date of reaction annotated on the NIMC and also in the patient’s progress notes.</a:t>
            </a:r>
          </a:p>
        </p:txBody>
      </p:sp>
      <p:sp>
        <p:nvSpPr>
          <p:cNvPr id="215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630EE6-DD98-4C6E-9F1A-884DB4576194}" type="slidenum">
              <a:rPr lang="en-US" altLang="en-US"/>
              <a:pPr/>
              <a:t>12</a:t>
            </a:fld>
            <a:endParaRPr lang="en-US" altLang="en-US"/>
          </a:p>
        </p:txBody>
      </p:sp>
    </p:spTree>
    <p:extLst>
      <p:ext uri="{BB962C8B-B14F-4D97-AF65-F5344CB8AC3E}">
        <p14:creationId xmlns:p14="http://schemas.microsoft.com/office/powerpoint/2010/main" val="385008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AU" altLang="en-US" dirty="0"/>
              <a:t>The definition of a clinical alert is…….</a:t>
            </a:r>
          </a:p>
          <a:p>
            <a:endParaRPr lang="en-AU" altLang="en-US" dirty="0"/>
          </a:p>
          <a:p>
            <a:r>
              <a:rPr lang="en-AU" altLang="en-US" dirty="0"/>
              <a:t>Clinical alerts are divided into 3 categories</a:t>
            </a:r>
          </a:p>
          <a:p>
            <a:r>
              <a:rPr lang="en-AU" altLang="en-US" dirty="0"/>
              <a:t>Anaesthetic</a:t>
            </a:r>
          </a:p>
          <a:p>
            <a:r>
              <a:rPr lang="en-AU" altLang="en-US" dirty="0"/>
              <a:t>Medical alerts and</a:t>
            </a:r>
          </a:p>
          <a:p>
            <a:r>
              <a:rPr lang="en-AU" altLang="en-US" dirty="0"/>
              <a:t>Medication alerts</a:t>
            </a:r>
          </a:p>
          <a:p>
            <a:endParaRPr lang="en-AU" altLang="en-US" dirty="0"/>
          </a:p>
          <a:p>
            <a:r>
              <a:rPr lang="en-AU" altLang="en-US" dirty="0"/>
              <a:t>The anaesthetic alerts are usually reported by the anaesthetists or anaesthetic technicians</a:t>
            </a:r>
          </a:p>
          <a:p>
            <a:r>
              <a:rPr lang="en-AU" altLang="en-US" dirty="0"/>
              <a:t>Medical alerts are usually identified by </a:t>
            </a:r>
            <a:r>
              <a:rPr lang="en-AU" altLang="en-US" dirty="0" smtClean="0"/>
              <a:t>the medical team while the patient is hospitalised or the clinical </a:t>
            </a:r>
            <a:r>
              <a:rPr lang="en-AU" altLang="en-US" dirty="0"/>
              <a:t>coders when they </a:t>
            </a:r>
            <a:r>
              <a:rPr lang="en-AU" altLang="en-US" dirty="0" smtClean="0"/>
              <a:t>review the patient’s </a:t>
            </a:r>
            <a:r>
              <a:rPr lang="en-AU" altLang="en-US" dirty="0"/>
              <a:t>medical notes and also operation/procedural notes</a:t>
            </a:r>
          </a:p>
          <a:p>
            <a:r>
              <a:rPr lang="en-AU" altLang="en-US" dirty="0"/>
              <a:t>Medication alerts is one category where the responsibility to report lies with the </a:t>
            </a:r>
            <a:r>
              <a:rPr lang="en-AU" altLang="en-US" dirty="0" smtClean="0"/>
              <a:t>treating medical team </a:t>
            </a:r>
            <a:r>
              <a:rPr lang="en-AU" altLang="en-US" dirty="0"/>
              <a:t>or pharmacist to submit a clinical alert. It requires active engagement from the medical team</a:t>
            </a:r>
          </a:p>
        </p:txBody>
      </p:sp>
      <p:sp>
        <p:nvSpPr>
          <p:cNvPr id="235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31BFD2-9271-4235-86C6-BF6939295EB5}" type="slidenum">
              <a:rPr lang="en-US" altLang="en-US"/>
              <a:pPr/>
              <a:t>13</a:t>
            </a:fld>
            <a:endParaRPr lang="en-US" altLang="en-US"/>
          </a:p>
        </p:txBody>
      </p:sp>
    </p:spTree>
    <p:extLst>
      <p:ext uri="{BB962C8B-B14F-4D97-AF65-F5344CB8AC3E}">
        <p14:creationId xmlns:p14="http://schemas.microsoft.com/office/powerpoint/2010/main" val="323916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what the Clinical alert form looks like. </a:t>
            </a:r>
          </a:p>
          <a:p>
            <a:r>
              <a:rPr lang="en-AU" dirty="0"/>
              <a:t>You may add, update or delete a Clinical </a:t>
            </a:r>
            <a:r>
              <a:rPr lang="en-AU" dirty="0" smtClean="0"/>
              <a:t>alert for a patient.</a:t>
            </a:r>
            <a:endParaRPr lang="en-AU"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14</a:t>
            </a:fld>
            <a:endParaRPr lang="en-US" altLang="en-US"/>
          </a:p>
        </p:txBody>
      </p:sp>
    </p:spTree>
    <p:extLst>
      <p:ext uri="{BB962C8B-B14F-4D97-AF65-F5344CB8AC3E}">
        <p14:creationId xmlns:p14="http://schemas.microsoft.com/office/powerpoint/2010/main" val="405958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The back of the form outlines the categories of clinical alerts that are reportable. </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Should your patient fall into any of these categories a Clinical Alert form should be raised. </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As mentioned earlier, we will be focusing on the medication related clinical alerts as this area is still a working progress in many hospitals</a:t>
            </a:r>
            <a:endParaRPr lang="en-US" dirty="0" smtClean="0"/>
          </a:p>
          <a:p>
            <a:r>
              <a:rPr lang="en-AU" altLang="en-US" dirty="0" smtClean="0"/>
              <a:t>If there</a:t>
            </a:r>
            <a:r>
              <a:rPr lang="en-AU" altLang="en-US" baseline="0" dirty="0" smtClean="0"/>
              <a:t> does not seem to be a clinical alert category available, and you feel it should be added to the list, it should be raised to the Clinical Alert Business User Group to determine whether it can be added as an official clinical alert.</a:t>
            </a:r>
            <a:endParaRPr lang="en-AU" altLang="en-US" dirty="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000F20-EED2-424E-861D-EDE95790054B}" type="slidenum">
              <a:rPr lang="en-US" altLang="en-US"/>
              <a:pPr/>
              <a:t>15</a:t>
            </a:fld>
            <a:endParaRPr lang="en-US" altLang="en-US"/>
          </a:p>
        </p:txBody>
      </p:sp>
    </p:spTree>
    <p:extLst>
      <p:ext uri="{BB962C8B-B14F-4D97-AF65-F5344CB8AC3E}">
        <p14:creationId xmlns:p14="http://schemas.microsoft.com/office/powerpoint/2010/main" val="50089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AU" altLang="en-US" dirty="0"/>
              <a:t>The Patient Alert Form is a summary of the Clinical Alerts and also any other non-clinical alert such as clinical trials, ADRs that are in a patient’s record. </a:t>
            </a:r>
            <a:endParaRPr lang="en-AU" altLang="en-US" dirty="0" smtClean="0"/>
          </a:p>
          <a:p>
            <a:r>
              <a:rPr lang="en-AU" altLang="en-US" dirty="0" smtClean="0"/>
              <a:t>This </a:t>
            </a:r>
            <a:r>
              <a:rPr lang="en-AU" altLang="en-US" dirty="0"/>
              <a:t>should accompany the patient’s current medical record and is located in the front page of the records (or </a:t>
            </a:r>
            <a:r>
              <a:rPr lang="en-AU" altLang="en-US" dirty="0" err="1"/>
              <a:t>headsheet</a:t>
            </a:r>
            <a:r>
              <a:rPr lang="en-AU" altLang="en-US" dirty="0"/>
              <a:t>)</a:t>
            </a: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4E055-660E-4E70-BAF9-DED7E33ABB5B}" type="slidenum">
              <a:rPr lang="en-US" altLang="en-US"/>
              <a:pPr/>
              <a:t>16</a:t>
            </a:fld>
            <a:endParaRPr lang="en-US" altLang="en-US"/>
          </a:p>
        </p:txBody>
      </p:sp>
    </p:spTree>
    <p:extLst>
      <p:ext uri="{BB962C8B-B14F-4D97-AF65-F5344CB8AC3E}">
        <p14:creationId xmlns:p14="http://schemas.microsoft.com/office/powerpoint/2010/main" val="124423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Clinical alert can be identified by </a:t>
            </a:r>
            <a:r>
              <a:rPr lang="en-AU" dirty="0" smtClean="0"/>
              <a:t>the</a:t>
            </a:r>
            <a:r>
              <a:rPr lang="en-AU" baseline="0" dirty="0" smtClean="0"/>
              <a:t> patient’s medical team, </a:t>
            </a:r>
            <a:r>
              <a:rPr lang="en-AU" dirty="0" smtClean="0"/>
              <a:t>pharmacist</a:t>
            </a:r>
            <a:r>
              <a:rPr lang="en-AU" dirty="0"/>
              <a:t>, </a:t>
            </a:r>
            <a:r>
              <a:rPr lang="en-AU" dirty="0" smtClean="0"/>
              <a:t>nurses staff or clinical coders, but </a:t>
            </a:r>
            <a:r>
              <a:rPr lang="en-AU" dirty="0"/>
              <a:t>the Clinical Alert form should be raised by the </a:t>
            </a:r>
            <a:r>
              <a:rPr lang="en-AU" dirty="0" smtClean="0"/>
              <a:t>treating medical team </a:t>
            </a:r>
            <a:r>
              <a:rPr lang="en-AU" dirty="0"/>
              <a:t>and/or pharmacist (for medication related alerts) </a:t>
            </a:r>
          </a:p>
          <a:p>
            <a:endParaRPr lang="en-AU" dirty="0"/>
          </a:p>
          <a:p>
            <a:r>
              <a:rPr lang="en-AU" dirty="0"/>
              <a:t>PAS = Patient administration system i.e. TOPAS or webPAS.</a:t>
            </a:r>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17</a:t>
            </a:fld>
            <a:endParaRPr lang="en-US" altLang="en-US"/>
          </a:p>
        </p:txBody>
      </p:sp>
    </p:spTree>
    <p:extLst>
      <p:ext uri="{BB962C8B-B14F-4D97-AF65-F5344CB8AC3E}">
        <p14:creationId xmlns:p14="http://schemas.microsoft.com/office/powerpoint/2010/main" val="305042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shown on next 2 slides.</a:t>
            </a:r>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18</a:t>
            </a:fld>
            <a:endParaRPr lang="en-US" altLang="en-US"/>
          </a:p>
        </p:txBody>
      </p:sp>
    </p:spTree>
    <p:extLst>
      <p:ext uri="{BB962C8B-B14F-4D97-AF65-F5344CB8AC3E}">
        <p14:creationId xmlns:p14="http://schemas.microsoft.com/office/powerpoint/2010/main" val="2006007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on an iSOFT</a:t>
            </a:r>
            <a:r>
              <a:rPr lang="en-AU" baseline="0" dirty="0"/>
              <a:t> patient list screen, the patient information of the patient highlighted in blue appears on the banner bar and the ‘MEDALERT EXISTS FOR THIS PATIENT’ appears as you scroll through the patient. </a:t>
            </a:r>
            <a:endParaRPr lang="en-AU" baseline="0" dirty="0" smtClean="0"/>
          </a:p>
          <a:p>
            <a:r>
              <a:rPr lang="en-AU" baseline="0" dirty="0" smtClean="0"/>
              <a:t>To </a:t>
            </a:r>
            <a:r>
              <a:rPr lang="en-AU" baseline="0" dirty="0"/>
              <a:t>see details of the med alert, select the patient and click onto the ‘patient info’ tab (next slide).</a:t>
            </a:r>
            <a:endParaRPr lang="en-AU"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19</a:t>
            </a:fld>
            <a:endParaRPr lang="en-US" altLang="en-US"/>
          </a:p>
        </p:txBody>
      </p:sp>
    </p:spTree>
    <p:extLst>
      <p:ext uri="{BB962C8B-B14F-4D97-AF65-F5344CB8AC3E}">
        <p14:creationId xmlns:p14="http://schemas.microsoft.com/office/powerpoint/2010/main" val="296368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familiar scenario where</a:t>
            </a:r>
            <a:r>
              <a:rPr lang="en-AU" baseline="0" dirty="0"/>
              <a:t> we see a patient being wheeled into the Emergency Department of a hospital. In context of our discussion today, lets say that a patient was being admitted for a severe adverse drug reaction</a:t>
            </a:r>
          </a:p>
          <a:p>
            <a:r>
              <a:rPr lang="en-AU" baseline="0" dirty="0"/>
              <a:t>Let’s proceed to the next slide where we will go through the process of identifying an ADR using a case </a:t>
            </a:r>
            <a:r>
              <a:rPr lang="en-AU" baseline="0" dirty="0" smtClean="0"/>
              <a:t>scenario.</a:t>
            </a:r>
            <a:endParaRPr lang="en-US"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a:t>
            </a:fld>
            <a:endParaRPr lang="en-US" altLang="en-US"/>
          </a:p>
        </p:txBody>
      </p:sp>
    </p:spTree>
    <p:extLst>
      <p:ext uri="{BB962C8B-B14F-4D97-AF65-F5344CB8AC3E}">
        <p14:creationId xmlns:p14="http://schemas.microsoft.com/office/powerpoint/2010/main" val="210850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Patient selected, the ‘MEDALERT</a:t>
            </a:r>
            <a:r>
              <a:rPr lang="en-AU" baseline="0" dirty="0"/>
              <a:t> EXISTS FOR THIS PATIENT’ appears on the patient banner in the top right corner and the details of the med alert can be seen when the ‘patient info’, ‘allergies/comments’ tab is selected. </a:t>
            </a:r>
            <a:endParaRPr lang="en-AU" baseline="0" dirty="0" smtClean="0"/>
          </a:p>
          <a:p>
            <a:r>
              <a:rPr lang="en-AU" baseline="0" dirty="0" smtClean="0"/>
              <a:t>Description </a:t>
            </a:r>
            <a:r>
              <a:rPr lang="en-AU" baseline="0" dirty="0"/>
              <a:t>of the med alert appears in the line below the med alert header.</a:t>
            </a:r>
            <a:endParaRPr lang="en-AU"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20</a:t>
            </a:fld>
            <a:endParaRPr lang="en-US" altLang="en-US"/>
          </a:p>
        </p:txBody>
      </p:sp>
    </p:spTree>
    <p:extLst>
      <p:ext uri="{BB962C8B-B14F-4D97-AF65-F5344CB8AC3E}">
        <p14:creationId xmlns:p14="http://schemas.microsoft.com/office/powerpoint/2010/main" val="3406832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MIMS screen shot and TGA screen shot will appear with</a:t>
            </a:r>
            <a:r>
              <a:rPr lang="en-AU" baseline="0" dirty="0"/>
              <a:t> 1 click on, 1 click off for each image.</a:t>
            </a:r>
            <a:endParaRPr lang="en-AU"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21</a:t>
            </a:fld>
            <a:endParaRPr lang="en-US" altLang="en-US"/>
          </a:p>
        </p:txBody>
      </p:sp>
    </p:spTree>
    <p:extLst>
      <p:ext uri="{BB962C8B-B14F-4D97-AF65-F5344CB8AC3E}">
        <p14:creationId xmlns:p14="http://schemas.microsoft.com/office/powerpoint/2010/main" val="156783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22</a:t>
            </a:fld>
            <a:endParaRPr lang="en-US" altLang="en-US"/>
          </a:p>
        </p:txBody>
      </p:sp>
    </p:spTree>
    <p:extLst>
      <p:ext uri="{BB962C8B-B14F-4D97-AF65-F5344CB8AC3E}">
        <p14:creationId xmlns:p14="http://schemas.microsoft.com/office/powerpoint/2010/main" val="106175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23</a:t>
            </a:fld>
            <a:endParaRPr lang="en-US" altLang="en-US"/>
          </a:p>
        </p:txBody>
      </p:sp>
    </p:spTree>
    <p:extLst>
      <p:ext uri="{BB962C8B-B14F-4D97-AF65-F5344CB8AC3E}">
        <p14:creationId xmlns:p14="http://schemas.microsoft.com/office/powerpoint/2010/main" val="1644551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24</a:t>
            </a:fld>
            <a:endParaRPr lang="en-US" altLang="en-US"/>
          </a:p>
        </p:txBody>
      </p:sp>
    </p:spTree>
    <p:extLst>
      <p:ext uri="{BB962C8B-B14F-4D97-AF65-F5344CB8AC3E}">
        <p14:creationId xmlns:p14="http://schemas.microsoft.com/office/powerpoint/2010/main" val="2510822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process map summary for what to do in an event of an ADR and a clinical alert</a:t>
            </a:r>
            <a:endParaRPr lang="en-US"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25</a:t>
            </a:fld>
            <a:endParaRPr lang="en-US" altLang="en-US"/>
          </a:p>
        </p:txBody>
      </p:sp>
    </p:spTree>
    <p:extLst>
      <p:ext uri="{BB962C8B-B14F-4D97-AF65-F5344CB8AC3E}">
        <p14:creationId xmlns:p14="http://schemas.microsoft.com/office/powerpoint/2010/main" val="3336731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26</a:t>
            </a:fld>
            <a:endParaRPr lang="en-US" altLang="en-US"/>
          </a:p>
        </p:txBody>
      </p:sp>
    </p:spTree>
    <p:extLst>
      <p:ext uri="{BB962C8B-B14F-4D97-AF65-F5344CB8AC3E}">
        <p14:creationId xmlns:p14="http://schemas.microsoft.com/office/powerpoint/2010/main" val="37249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AU" altLang="en-US" dirty="0"/>
              <a:t>A patient presents to your ED with a painful rash as shown with Mucositis, conjunctivitis, and a blistering rash to </a:t>
            </a:r>
            <a:r>
              <a:rPr lang="en-AU" altLang="en-US" dirty="0" smtClean="0"/>
              <a:t>the groin.</a:t>
            </a:r>
            <a:endParaRPr lang="en-AU" altLang="en-US" dirty="0"/>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89C1EA-FC65-4BBC-BEC6-74BF6F55AAC5}" type="slidenum">
              <a:rPr lang="en-US" altLang="en-US"/>
              <a:pPr/>
              <a:t>3</a:t>
            </a:fld>
            <a:endParaRPr lang="en-US" altLang="en-US"/>
          </a:p>
        </p:txBody>
      </p:sp>
    </p:spTree>
    <p:extLst>
      <p:ext uri="{BB962C8B-B14F-4D97-AF65-F5344CB8AC3E}">
        <p14:creationId xmlns:p14="http://schemas.microsoft.com/office/powerpoint/2010/main" val="91103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altLang="en-US" dirty="0"/>
              <a:t>Patient</a:t>
            </a:r>
            <a:r>
              <a:rPr lang="en-AU" altLang="en-US" baseline="0" dirty="0"/>
              <a:t> presents with </a:t>
            </a:r>
            <a:r>
              <a:rPr lang="en-AU" altLang="en-US" sz="1200" dirty="0" smtClean="0"/>
              <a:t>3/7 fevers, body aches with associated skin rash and blisters.</a:t>
            </a:r>
          </a:p>
          <a:p>
            <a:pPr>
              <a:defRPr/>
            </a:pPr>
            <a:r>
              <a:rPr lang="en-AU" altLang="en-US" baseline="0" dirty="0" smtClean="0"/>
              <a:t>With </a:t>
            </a:r>
            <a:r>
              <a:rPr lang="en-AU" altLang="en-US" baseline="0" dirty="0"/>
              <a:t>a past medical history </a:t>
            </a:r>
            <a:r>
              <a:rPr lang="en-AU" altLang="en-US" baseline="0" dirty="0" smtClean="0"/>
              <a:t>of </a:t>
            </a:r>
            <a:r>
              <a:rPr lang="en-AU" altLang="en-US" sz="1200" dirty="0" smtClean="0"/>
              <a:t>Hypertension, Ischaemic heart disease, and </a:t>
            </a:r>
            <a:r>
              <a:rPr lang="en-AU" altLang="en-US" sz="1200" dirty="0" err="1" smtClean="0"/>
              <a:t>Dyslipidemia</a:t>
            </a:r>
            <a:r>
              <a:rPr lang="en-AU" altLang="en-US" sz="1200" dirty="0" smtClean="0"/>
              <a:t>.</a:t>
            </a:r>
            <a:r>
              <a:rPr lang="en-AU" altLang="en-US" sz="1200" baseline="0" dirty="0" smtClean="0"/>
              <a:t> </a:t>
            </a:r>
          </a:p>
          <a:p>
            <a:pPr>
              <a:defRPr/>
            </a:pPr>
            <a:r>
              <a:rPr lang="en-AU" altLang="en-US" sz="1200" baseline="0" dirty="0" smtClean="0"/>
              <a:t>He was recently d</a:t>
            </a:r>
            <a:r>
              <a:rPr lang="en-AU" altLang="en-US" sz="1200" dirty="0" smtClean="0"/>
              <a:t>iagnosed</a:t>
            </a:r>
            <a:r>
              <a:rPr lang="en-AU" altLang="en-US" sz="1200" baseline="0" dirty="0" smtClean="0"/>
              <a:t> with</a:t>
            </a:r>
            <a:r>
              <a:rPr lang="en-AU" altLang="en-US" sz="1200" dirty="0" smtClean="0"/>
              <a:t> epilepsy by GP several weeks ago.</a:t>
            </a:r>
            <a:endParaRPr lang="en-AU" altLang="en-US" baseline="0" dirty="0"/>
          </a:p>
          <a:p>
            <a:r>
              <a:rPr lang="en-AU" altLang="en-US" baseline="0" dirty="0"/>
              <a:t>What is your differential diagnosis and potential underlying cause for this patient’s presentation</a:t>
            </a:r>
            <a:r>
              <a:rPr lang="en-AU" altLang="en-US" baseline="0" dirty="0" smtClean="0"/>
              <a:t>?</a:t>
            </a:r>
            <a:endParaRPr lang="en-AU" altLang="en-US" dirty="0"/>
          </a:p>
          <a:p>
            <a:endParaRPr lang="en-AU" altLang="en-US" dirty="0"/>
          </a:p>
          <a:p>
            <a:r>
              <a:rPr lang="en-AU" altLang="en-US" u="sng" dirty="0"/>
              <a:t>Differential Diagnosis is </a:t>
            </a:r>
          </a:p>
          <a:p>
            <a:r>
              <a:rPr lang="en-AU" altLang="en-US" dirty="0"/>
              <a:t>Staphylococcal scalded skin syndrome</a:t>
            </a:r>
          </a:p>
          <a:p>
            <a:r>
              <a:rPr lang="en-AU" altLang="en-US" dirty="0"/>
              <a:t>Pemphigus vulgaris</a:t>
            </a:r>
          </a:p>
          <a:p>
            <a:r>
              <a:rPr lang="en-AU" altLang="en-US" dirty="0"/>
              <a:t>Bullous pemphigoid</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4</a:t>
            </a:fld>
            <a:endParaRPr lang="en-US" altLang="en-US"/>
          </a:p>
        </p:txBody>
      </p:sp>
    </p:spTree>
    <p:extLst>
      <p:ext uri="{BB962C8B-B14F-4D97-AF65-F5344CB8AC3E}">
        <p14:creationId xmlns:p14="http://schemas.microsoft.com/office/powerpoint/2010/main" val="172282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dirty="0"/>
              <a:t>Primary diagnosis is Steven Johnsons Syndrome</a:t>
            </a:r>
            <a:r>
              <a:rPr lang="en-AU" altLang="en-US" baseline="0" dirty="0"/>
              <a:t> caused by carbamazepine which is a serious adverse drug reaction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aseline="0" dirty="0"/>
              <a:t>A slight warning, the next slide will have some very graphic pictures of what may happen to the patient if it wasn’t reported and the patient continued to take the medication or was re-introduced the same medication</a:t>
            </a:r>
            <a:endParaRPr lang="en-AU" altLang="en-US" dirty="0"/>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853626-B949-4AF9-BA8D-01598C3893F9}" type="slidenum">
              <a:rPr lang="en-US" altLang="en-US"/>
              <a:pPr/>
              <a:t>5</a:t>
            </a:fld>
            <a:endParaRPr lang="en-US" altLang="en-US"/>
          </a:p>
        </p:txBody>
      </p:sp>
    </p:spTree>
    <p:extLst>
      <p:ext uri="{BB962C8B-B14F-4D97-AF65-F5344CB8AC3E}">
        <p14:creationId xmlns:p14="http://schemas.microsoft.com/office/powerpoint/2010/main" val="334133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AU" altLang="en-US" dirty="0"/>
              <a:t>Toxic Epidermal Necrolysis – warn about graphic images about to be shown</a:t>
            </a:r>
            <a:r>
              <a:rPr lang="en-AU" altLang="en-US" baseline="0" dirty="0"/>
              <a:t> (images appear on click)</a:t>
            </a:r>
            <a:endParaRPr lang="en-AU" altLang="en-US" dirty="0"/>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FC5E9B-1657-49E5-ADD2-8E68D75CE6B0}" type="slidenum">
              <a:rPr lang="en-US" altLang="en-US"/>
              <a:pPr/>
              <a:t>6</a:t>
            </a:fld>
            <a:endParaRPr lang="en-US" altLang="en-US"/>
          </a:p>
        </p:txBody>
      </p:sp>
    </p:spTree>
    <p:extLst>
      <p:ext uri="{BB962C8B-B14F-4D97-AF65-F5344CB8AC3E}">
        <p14:creationId xmlns:p14="http://schemas.microsoft.com/office/powerpoint/2010/main" val="23144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we define a serious</a:t>
            </a:r>
            <a:r>
              <a:rPr lang="en-AU" baseline="0" dirty="0"/>
              <a:t> adverse drug reaction?</a:t>
            </a:r>
          </a:p>
          <a:p>
            <a:endParaRPr lang="en-AU" baseline="0" dirty="0"/>
          </a:p>
          <a:p>
            <a:r>
              <a:rPr lang="en-AU" baseline="0" dirty="0"/>
              <a:t>How can we ensure that this incident does not recur again?</a:t>
            </a:r>
            <a:endParaRPr lang="en-US"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7</a:t>
            </a:fld>
            <a:endParaRPr lang="en-US" altLang="en-US"/>
          </a:p>
        </p:txBody>
      </p:sp>
    </p:spTree>
    <p:extLst>
      <p:ext uri="{BB962C8B-B14F-4D97-AF65-F5344CB8AC3E}">
        <p14:creationId xmlns:p14="http://schemas.microsoft.com/office/powerpoint/2010/main" val="177420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reporting it!</a:t>
            </a:r>
          </a:p>
          <a:p>
            <a:endParaRPr lang="en-AU" dirty="0"/>
          </a:p>
          <a:p>
            <a:r>
              <a:rPr lang="en-AU" dirty="0"/>
              <a:t>This is a Picture</a:t>
            </a:r>
            <a:r>
              <a:rPr lang="en-AU" baseline="0" dirty="0"/>
              <a:t> of someone with angioedema</a:t>
            </a:r>
          </a:p>
          <a:p>
            <a:endParaRPr lang="en-AU" dirty="0"/>
          </a:p>
        </p:txBody>
      </p:sp>
      <p:sp>
        <p:nvSpPr>
          <p:cNvPr id="4" name="Slide Number Placeholder 3"/>
          <p:cNvSpPr>
            <a:spLocks noGrp="1"/>
          </p:cNvSpPr>
          <p:nvPr>
            <p:ph type="sldNum" sz="quarter" idx="10"/>
          </p:nvPr>
        </p:nvSpPr>
        <p:spPr/>
        <p:txBody>
          <a:bodyPr/>
          <a:lstStyle/>
          <a:p>
            <a:pPr>
              <a:defRPr/>
            </a:pPr>
            <a:fld id="{EC65A2C3-2346-4552-82C7-9F5E619B0609}" type="slidenum">
              <a:rPr lang="en-US" altLang="en-US" smtClean="0"/>
              <a:pPr>
                <a:defRPr/>
              </a:pPr>
              <a:t>8</a:t>
            </a:fld>
            <a:endParaRPr lang="en-US" altLang="en-US"/>
          </a:p>
        </p:txBody>
      </p:sp>
    </p:spTree>
    <p:extLst>
      <p:ext uri="{BB962C8B-B14F-4D97-AF65-F5344CB8AC3E}">
        <p14:creationId xmlns:p14="http://schemas.microsoft.com/office/powerpoint/2010/main" val="280329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E0F880-9A25-4DB0-99DE-DF6636D3D91F}" type="slidenum">
              <a:rPr lang="en-US" altLang="en-US"/>
              <a:pPr/>
              <a:t>9</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dirty="0"/>
              <a:t>As clinicians we are responsible for asking whether the patient has had any past adverse drug reactions, and clarifying which drug and what reaction has occurred (and if possible when it occurred)</a:t>
            </a:r>
          </a:p>
          <a:p>
            <a:pPr eaLnBrk="1" hangingPunct="1"/>
            <a:r>
              <a:rPr lang="en-AU" altLang="en-US" dirty="0"/>
              <a:t>W</a:t>
            </a:r>
            <a:r>
              <a:rPr lang="en-US" altLang="en-US" dirty="0"/>
              <a:t>hen a </a:t>
            </a:r>
            <a:r>
              <a:rPr lang="en-US" altLang="en-US" dirty="0" smtClean="0"/>
              <a:t>serious ADR </a:t>
            </a:r>
            <a:r>
              <a:rPr lang="en-US" altLang="en-US" dirty="0"/>
              <a:t>is </a:t>
            </a:r>
            <a:r>
              <a:rPr lang="en-US" altLang="en-US" dirty="0" smtClean="0"/>
              <a:t>identified it should be raised as a clinical alert</a:t>
            </a:r>
            <a:r>
              <a:rPr lang="en-US" altLang="en-US" baseline="0" dirty="0" smtClean="0"/>
              <a:t> by using the</a:t>
            </a:r>
            <a:r>
              <a:rPr lang="en-US" altLang="en-US" dirty="0" smtClean="0"/>
              <a:t> </a:t>
            </a:r>
            <a:r>
              <a:rPr lang="en-US" altLang="en-US" dirty="0"/>
              <a:t>Clinical Alert form or the MR002 </a:t>
            </a:r>
            <a:r>
              <a:rPr lang="en-US" altLang="en-US" dirty="0" smtClean="0"/>
              <a:t>form. This form </a:t>
            </a:r>
            <a:r>
              <a:rPr lang="en-US" altLang="en-US" dirty="0"/>
              <a:t>should be submitted for review by your local Clinical Alert Committee and added onto TOPAS/WebPAS. </a:t>
            </a:r>
            <a:endParaRPr lang="en-US" altLang="en-US" dirty="0" smtClean="0"/>
          </a:p>
          <a:p>
            <a:pPr eaLnBrk="1" hangingPunct="1"/>
            <a:r>
              <a:rPr lang="en-US" altLang="en-US" dirty="0" smtClean="0"/>
              <a:t>The </a:t>
            </a:r>
            <a:r>
              <a:rPr lang="en-US" altLang="en-US" dirty="0"/>
              <a:t>details of the episode should be clearly documented in the notes. </a:t>
            </a:r>
            <a:endParaRPr lang="en-US" altLang="en-US" dirty="0" smtClean="0"/>
          </a:p>
          <a:p>
            <a:pPr eaLnBrk="1" hangingPunct="1"/>
            <a:r>
              <a:rPr lang="en-US" altLang="en-US" dirty="0" smtClean="0"/>
              <a:t>A </a:t>
            </a:r>
            <a:r>
              <a:rPr lang="en-US" altLang="en-US" dirty="0"/>
              <a:t>brief description of the reaction should be outlined on the submission form to assist with the approval process</a:t>
            </a:r>
          </a:p>
          <a:p>
            <a:pPr eaLnBrk="1" hangingPunct="1"/>
            <a:r>
              <a:rPr lang="en-AU" altLang="en-US" dirty="0"/>
              <a:t>T</a:t>
            </a:r>
            <a:r>
              <a:rPr lang="en-US" altLang="en-US" dirty="0"/>
              <a:t>he patient should be notified of the </a:t>
            </a:r>
            <a:r>
              <a:rPr lang="en-US" altLang="en-US" dirty="0" smtClean="0"/>
              <a:t>adverse </a:t>
            </a:r>
            <a:r>
              <a:rPr lang="en-US" altLang="en-US" dirty="0"/>
              <a:t>event and provided with a brochure as well as have the incident documented on the patient’s discharge summary for communication with patient’s care provider</a:t>
            </a:r>
          </a:p>
        </p:txBody>
      </p:sp>
    </p:spTree>
    <p:extLst>
      <p:ext uri="{BB962C8B-B14F-4D97-AF65-F5344CB8AC3E}">
        <p14:creationId xmlns:p14="http://schemas.microsoft.com/office/powerpoint/2010/main" val="1409879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0" y="1730375"/>
            <a:ext cx="5029200" cy="2559050"/>
          </a:xfrm>
        </p:spPr>
        <p:txBody>
          <a:bodyPr/>
          <a:lstStyle>
            <a:lvl1pPr>
              <a:defRPr sz="54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2286000" y="4191000"/>
            <a:ext cx="5029200" cy="1190625"/>
          </a:xfrm>
        </p:spPr>
        <p:txBody>
          <a:bodyPr/>
          <a:lstStyle>
            <a:lvl1pPr marL="0" indent="0" algn="ctr">
              <a:buFontTx/>
              <a:buNone/>
              <a:defRPr sz="3600"/>
            </a:lvl1pPr>
          </a:lstStyle>
          <a:p>
            <a:pPr lvl="0"/>
            <a:r>
              <a:rPr lang="en-US" altLang="en-US" noProof="0"/>
              <a:t>Click to edit Master subtitle style</a:t>
            </a:r>
          </a:p>
        </p:txBody>
      </p:sp>
      <p:sp>
        <p:nvSpPr>
          <p:cNvPr id="4" name="Rectangle 4"/>
          <p:cNvSpPr>
            <a:spLocks noGrp="1" noChangeArrowheads="1"/>
          </p:cNvSpPr>
          <p:nvPr>
            <p:ph type="dt" sz="half" idx="10"/>
          </p:nvPr>
        </p:nvSpPr>
        <p:spPr>
          <a:xfrm>
            <a:off x="152400" y="6248400"/>
            <a:ext cx="1828800" cy="457200"/>
          </a:xfr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2209800" y="6248400"/>
            <a:ext cx="3048000" cy="457200"/>
          </a:xfr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5410200" y="6248400"/>
            <a:ext cx="1752600" cy="457200"/>
          </a:xfrm>
        </p:spPr>
        <p:txBody>
          <a:bodyPr/>
          <a:lstStyle>
            <a:lvl1pPr>
              <a:defRPr smtClean="0"/>
            </a:lvl1pPr>
          </a:lstStyle>
          <a:p>
            <a:pPr>
              <a:defRPr/>
            </a:pPr>
            <a:fld id="{E38D022D-8864-4BFA-AAC8-335014A40AFD}" type="slidenum">
              <a:rPr lang="en-US" altLang="en-US"/>
              <a:pPr>
                <a:defRPr/>
              </a:pPr>
              <a:t>‹#›</a:t>
            </a:fld>
            <a:endParaRPr lang="en-US" altLang="en-US"/>
          </a:p>
        </p:txBody>
      </p:sp>
    </p:spTree>
    <p:extLst>
      <p:ext uri="{BB962C8B-B14F-4D97-AF65-F5344CB8AC3E}">
        <p14:creationId xmlns:p14="http://schemas.microsoft.com/office/powerpoint/2010/main" val="403353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E61E86-27A4-4A83-80E2-288DEB6EF6A2}" type="slidenum">
              <a:rPr lang="en-US" altLang="en-US"/>
              <a:pPr>
                <a:defRPr/>
              </a:pPr>
              <a:t>‹#›</a:t>
            </a:fld>
            <a:endParaRPr lang="en-US" altLang="en-US"/>
          </a:p>
        </p:txBody>
      </p:sp>
    </p:spTree>
    <p:extLst>
      <p:ext uri="{BB962C8B-B14F-4D97-AF65-F5344CB8AC3E}">
        <p14:creationId xmlns:p14="http://schemas.microsoft.com/office/powerpoint/2010/main" val="269971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714500" cy="5867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752600" y="2286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0DC666-5A9A-468C-9E69-7FB5D80252E5}" type="slidenum">
              <a:rPr lang="en-US" altLang="en-US"/>
              <a:pPr>
                <a:defRPr/>
              </a:pPr>
              <a:t>‹#›</a:t>
            </a:fld>
            <a:endParaRPr lang="en-US" altLang="en-US"/>
          </a:p>
        </p:txBody>
      </p:sp>
    </p:spTree>
    <p:extLst>
      <p:ext uri="{BB962C8B-B14F-4D97-AF65-F5344CB8AC3E}">
        <p14:creationId xmlns:p14="http://schemas.microsoft.com/office/powerpoint/2010/main" val="338194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BCEC1F-9A38-4D07-9043-BA6C59B9BE97}" type="slidenum">
              <a:rPr lang="en-US" altLang="en-US"/>
              <a:pPr>
                <a:defRPr/>
              </a:pPr>
              <a:t>‹#›</a:t>
            </a:fld>
            <a:endParaRPr lang="en-US" altLang="en-US"/>
          </a:p>
        </p:txBody>
      </p:sp>
    </p:spTree>
    <p:extLst>
      <p:ext uri="{BB962C8B-B14F-4D97-AF65-F5344CB8AC3E}">
        <p14:creationId xmlns:p14="http://schemas.microsoft.com/office/powerpoint/2010/main" val="218665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994CB9-C5E1-40B0-B30C-2E9860CAEE7F}" type="slidenum">
              <a:rPr lang="en-US" altLang="en-US"/>
              <a:pPr>
                <a:defRPr/>
              </a:pPr>
              <a:t>‹#›</a:t>
            </a:fld>
            <a:endParaRPr lang="en-US" altLang="en-US"/>
          </a:p>
        </p:txBody>
      </p:sp>
    </p:spTree>
    <p:extLst>
      <p:ext uri="{BB962C8B-B14F-4D97-AF65-F5344CB8AC3E}">
        <p14:creationId xmlns:p14="http://schemas.microsoft.com/office/powerpoint/2010/main" val="52383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752600" y="1752600"/>
            <a:ext cx="335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257800" y="1752600"/>
            <a:ext cx="335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5206D91-9AE6-4B82-9475-DCF41D1F328E}" type="slidenum">
              <a:rPr lang="en-US" altLang="en-US"/>
              <a:pPr>
                <a:defRPr/>
              </a:pPr>
              <a:t>‹#›</a:t>
            </a:fld>
            <a:endParaRPr lang="en-US" altLang="en-US"/>
          </a:p>
        </p:txBody>
      </p:sp>
    </p:spTree>
    <p:extLst>
      <p:ext uri="{BB962C8B-B14F-4D97-AF65-F5344CB8AC3E}">
        <p14:creationId xmlns:p14="http://schemas.microsoft.com/office/powerpoint/2010/main" val="128865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28677EC-31C9-4F71-9796-D9F914F90682}" type="slidenum">
              <a:rPr lang="en-US" altLang="en-US"/>
              <a:pPr>
                <a:defRPr/>
              </a:pPr>
              <a:t>‹#›</a:t>
            </a:fld>
            <a:endParaRPr lang="en-US" altLang="en-US"/>
          </a:p>
        </p:txBody>
      </p:sp>
    </p:spTree>
    <p:extLst>
      <p:ext uri="{BB962C8B-B14F-4D97-AF65-F5344CB8AC3E}">
        <p14:creationId xmlns:p14="http://schemas.microsoft.com/office/powerpoint/2010/main" val="254970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87A65E0-8C26-4006-9867-214943878115}" type="slidenum">
              <a:rPr lang="en-US" altLang="en-US"/>
              <a:pPr>
                <a:defRPr/>
              </a:pPr>
              <a:t>‹#›</a:t>
            </a:fld>
            <a:endParaRPr lang="en-US" altLang="en-US"/>
          </a:p>
        </p:txBody>
      </p:sp>
    </p:spTree>
    <p:extLst>
      <p:ext uri="{BB962C8B-B14F-4D97-AF65-F5344CB8AC3E}">
        <p14:creationId xmlns:p14="http://schemas.microsoft.com/office/powerpoint/2010/main" val="44298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7C1EBB0-1627-4A35-A74A-3DC45079368F}" type="slidenum">
              <a:rPr lang="en-US" altLang="en-US"/>
              <a:pPr>
                <a:defRPr/>
              </a:pPr>
              <a:t>‹#›</a:t>
            </a:fld>
            <a:endParaRPr lang="en-US" altLang="en-US"/>
          </a:p>
        </p:txBody>
      </p:sp>
    </p:spTree>
    <p:extLst>
      <p:ext uri="{BB962C8B-B14F-4D97-AF65-F5344CB8AC3E}">
        <p14:creationId xmlns:p14="http://schemas.microsoft.com/office/powerpoint/2010/main" val="143827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D2AC25F-9FCA-4F4F-B2B9-229BEE27F08D}" type="slidenum">
              <a:rPr lang="en-US" altLang="en-US"/>
              <a:pPr>
                <a:defRPr/>
              </a:pPr>
              <a:t>‹#›</a:t>
            </a:fld>
            <a:endParaRPr lang="en-US" altLang="en-US"/>
          </a:p>
        </p:txBody>
      </p:sp>
    </p:spTree>
    <p:extLst>
      <p:ext uri="{BB962C8B-B14F-4D97-AF65-F5344CB8AC3E}">
        <p14:creationId xmlns:p14="http://schemas.microsoft.com/office/powerpoint/2010/main" val="76820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96D34A-3739-4FC1-B847-279A5D0323BF}" type="slidenum">
              <a:rPr lang="en-US" altLang="en-US"/>
              <a:pPr>
                <a:defRPr/>
              </a:pPr>
              <a:t>‹#›</a:t>
            </a:fld>
            <a:endParaRPr lang="en-US" altLang="en-US"/>
          </a:p>
        </p:txBody>
      </p:sp>
    </p:spTree>
    <p:extLst>
      <p:ext uri="{BB962C8B-B14F-4D97-AF65-F5344CB8AC3E}">
        <p14:creationId xmlns:p14="http://schemas.microsoft.com/office/powerpoint/2010/main" val="118721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28600"/>
            <a:ext cx="685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752600" y="1752600"/>
            <a:ext cx="6858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62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1752600" y="62484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smtClean="0"/>
            </a:lvl1pPr>
          </a:lstStyle>
          <a:p>
            <a:pPr>
              <a:defRPr/>
            </a:pPr>
            <a:fld id="{15C95D0E-7AF0-4F2F-9140-4C6CBCD333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anose="020B0A04020102020204" pitchFamily="34" charset="0"/>
        </a:defRPr>
      </a:lvl2pPr>
      <a:lvl3pPr algn="ctr" rtl="0" eaLnBrk="0" fontAlgn="base" hangingPunct="0">
        <a:spcBef>
          <a:spcPct val="0"/>
        </a:spcBef>
        <a:spcAft>
          <a:spcPct val="0"/>
        </a:spcAft>
        <a:defRPr sz="4000">
          <a:solidFill>
            <a:schemeClr val="tx2"/>
          </a:solidFill>
          <a:latin typeface="Arial Black" panose="020B0A04020102020204" pitchFamily="34" charset="0"/>
        </a:defRPr>
      </a:lvl3pPr>
      <a:lvl4pPr algn="ctr" rtl="0" eaLnBrk="0" fontAlgn="base" hangingPunct="0">
        <a:spcBef>
          <a:spcPct val="0"/>
        </a:spcBef>
        <a:spcAft>
          <a:spcPct val="0"/>
        </a:spcAft>
        <a:defRPr sz="4000">
          <a:solidFill>
            <a:schemeClr val="tx2"/>
          </a:solidFill>
          <a:latin typeface="Arial Black" panose="020B0A04020102020204" pitchFamily="34" charset="0"/>
        </a:defRPr>
      </a:lvl4pPr>
      <a:lvl5pPr algn="ctr" rtl="0" eaLnBrk="0" fontAlgn="base" hangingPunct="0">
        <a:spcBef>
          <a:spcPct val="0"/>
        </a:spcBef>
        <a:spcAft>
          <a:spcPct val="0"/>
        </a:spcAft>
        <a:defRPr sz="4000">
          <a:solidFill>
            <a:schemeClr val="tx2"/>
          </a:solidFill>
          <a:latin typeface="Arial Black" panose="020B0A04020102020204" pitchFamily="34" charset="0"/>
        </a:defRPr>
      </a:lvl5pPr>
      <a:lvl6pPr marL="457200" algn="ctr" rtl="0" fontAlgn="base">
        <a:spcBef>
          <a:spcPct val="0"/>
        </a:spcBef>
        <a:spcAft>
          <a:spcPct val="0"/>
        </a:spcAft>
        <a:defRPr sz="4000">
          <a:solidFill>
            <a:schemeClr val="tx2"/>
          </a:solidFill>
          <a:latin typeface="Arial Black" panose="020B0A04020102020204" pitchFamily="34" charset="0"/>
        </a:defRPr>
      </a:lvl6pPr>
      <a:lvl7pPr marL="914400" algn="ctr" rtl="0" fontAlgn="base">
        <a:spcBef>
          <a:spcPct val="0"/>
        </a:spcBef>
        <a:spcAft>
          <a:spcPct val="0"/>
        </a:spcAft>
        <a:defRPr sz="4000">
          <a:solidFill>
            <a:schemeClr val="tx2"/>
          </a:solidFill>
          <a:latin typeface="Arial Black" panose="020B0A04020102020204" pitchFamily="34" charset="0"/>
        </a:defRPr>
      </a:lvl7pPr>
      <a:lvl8pPr marL="1371600" algn="ctr" rtl="0" fontAlgn="base">
        <a:spcBef>
          <a:spcPct val="0"/>
        </a:spcBef>
        <a:spcAft>
          <a:spcPct val="0"/>
        </a:spcAft>
        <a:defRPr sz="4000">
          <a:solidFill>
            <a:schemeClr val="tx2"/>
          </a:solidFill>
          <a:latin typeface="Arial Black" panose="020B0A04020102020204" pitchFamily="34" charset="0"/>
        </a:defRPr>
      </a:lvl8pPr>
      <a:lvl9pPr marL="1828800" algn="ctr" rtl="0" fontAlgn="base">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1.wdp"/><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ww.tga.gov.au/database-adverse-event-notifications-daen" TargetMode="External"/><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ebs.tga.gov.au/ebs/ADRS/ADRSRepo.nsf?OpenDatabase" TargetMode="External"/><Relationship Id="rId4" Type="http://schemas.openxmlformats.org/officeDocument/2006/relationships/hyperlink" Target="http://www.library.health.wa.gov.au/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ga.gov.au/medicines-and-vaccines-post-market-vigilance-statistics-201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ga.gov.au/product-information-p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tga.gov.au/consumer-medicines-information-cm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ga.gov.au/safety-through-reporting-online-learning-modules-health-professiona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057400" y="914400"/>
            <a:ext cx="6019800" cy="3222625"/>
          </a:xfrm>
        </p:spPr>
        <p:txBody>
          <a:bodyPr/>
          <a:lstStyle/>
          <a:p>
            <a:pPr eaLnBrk="1" hangingPunct="1"/>
            <a:r>
              <a:rPr lang="en-US" altLang="en-US" sz="4800">
                <a:solidFill>
                  <a:schemeClr val="tx1"/>
                </a:solidFill>
              </a:rPr>
              <a:t>Clinical Alerts and ADRs - the importance of reporting</a:t>
            </a:r>
          </a:p>
        </p:txBody>
      </p:sp>
      <p:sp>
        <p:nvSpPr>
          <p:cNvPr id="4099" name="Rectangle 3"/>
          <p:cNvSpPr>
            <a:spLocks noGrp="1" noChangeArrowheads="1"/>
          </p:cNvSpPr>
          <p:nvPr>
            <p:ph type="subTitle" idx="1"/>
          </p:nvPr>
        </p:nvSpPr>
        <p:spPr>
          <a:xfrm>
            <a:off x="2057400" y="4495800"/>
            <a:ext cx="6172200" cy="1190625"/>
          </a:xfrm>
        </p:spPr>
        <p:txBody>
          <a:bodyPr/>
          <a:lstStyle/>
          <a:p>
            <a:pPr eaLnBrk="1" hangingPunct="1"/>
            <a:r>
              <a:rPr lang="en-US" altLang="en-US" sz="2400" b="1" u="sng"/>
              <a:t>Dr Nick Martin and Danny Soo</a:t>
            </a:r>
          </a:p>
          <a:p>
            <a:pPr eaLnBrk="1" hangingPunct="1"/>
            <a:r>
              <a:rPr lang="en-AU" altLang="en-US" sz="2400" b="1" u="sng"/>
              <a:t>Acknowledgement: Kerry Fitzsimons</a:t>
            </a:r>
            <a:endParaRPr lang="en-US" altLang="en-US" sz="2400" b="1"/>
          </a:p>
        </p:txBody>
      </p:sp>
    </p:spTree>
  </p:cSld>
  <p:clrMapOvr>
    <a:masterClrMapping/>
  </p:clrMapOvr>
  <p:transition advTm="60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2530"/>
                                        </p:tgtEl>
                                      </p:cBhvr>
                                    </p:animEffect>
                                    <p:animScale>
                                      <p:cBhvr>
                                        <p:cTn id="7" dur="250" autoRev="1" fill="hold"/>
                                        <p:tgtEl>
                                          <p:spTgt spid="225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220200" cy="1524000"/>
          </a:xfrm>
          <a:solidFill>
            <a:schemeClr val="tx1"/>
          </a:solidFill>
        </p:spPr>
        <p:txBody>
          <a:bodyPr/>
          <a:lstStyle/>
          <a:p>
            <a:pPr eaLnBrk="1" hangingPunct="1">
              <a:defRPr/>
            </a:pPr>
            <a:r>
              <a:rPr lang="en-US" altLang="en-US" dirty="0">
                <a:solidFill>
                  <a:schemeClr val="accent1">
                    <a:lumMod val="60000"/>
                    <a:lumOff val="40000"/>
                  </a:schemeClr>
                </a:solidFill>
              </a:rPr>
              <a:t>What is your role in the event of an ADR or clinical alert</a:t>
            </a:r>
          </a:p>
        </p:txBody>
      </p:sp>
      <p:sp>
        <p:nvSpPr>
          <p:cNvPr id="16387" name="Rectangle 3"/>
          <p:cNvSpPr>
            <a:spLocks noGrp="1" noChangeArrowheads="1"/>
          </p:cNvSpPr>
          <p:nvPr>
            <p:ph type="body" idx="1"/>
          </p:nvPr>
        </p:nvSpPr>
        <p:spPr>
          <a:xfrm>
            <a:off x="2133600" y="1524000"/>
            <a:ext cx="7239000" cy="5334000"/>
          </a:xfrm>
        </p:spPr>
        <p:txBody>
          <a:bodyPr/>
          <a:lstStyle/>
          <a:p>
            <a:pPr eaLnBrk="1" hangingPunct="1"/>
            <a:endParaRPr lang="en-US" altLang="en-US" sz="2400" i="1" dirty="0">
              <a:solidFill>
                <a:srgbClr val="7030A0"/>
              </a:solidFill>
            </a:endParaRPr>
          </a:p>
        </p:txBody>
      </p:sp>
      <p:pic>
        <p:nvPicPr>
          <p:cNvPr id="4" name="Picture 2"/>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1447800" y="1600200"/>
            <a:ext cx="7620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62560687"/>
      </p:ext>
    </p:extLst>
  </p:cSld>
  <p:clrMapOvr>
    <a:masterClrMapping/>
  </p:clrMapOvr>
  <p:transition advTm="51342"/>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447800" y="1752600"/>
            <a:ext cx="7696200" cy="5105400"/>
          </a:xfrm>
        </p:spPr>
        <p:txBody>
          <a:bodyPr/>
          <a:lstStyle/>
          <a:p>
            <a:pPr lvl="1" eaLnBrk="1" hangingPunct="1"/>
            <a:r>
              <a:rPr lang="en-US" altLang="en-US" sz="2400" dirty="0"/>
              <a:t>National Inpatient Medication Chart (NIMC) and any supplementary charts/</a:t>
            </a:r>
            <a:r>
              <a:rPr lang="en-US" altLang="en-US" sz="2400" dirty="0" err="1"/>
              <a:t>proforma</a:t>
            </a:r>
            <a:endParaRPr lang="en-US" altLang="en-US" sz="2400" dirty="0"/>
          </a:p>
          <a:p>
            <a:pPr lvl="1" eaLnBrk="1" hangingPunct="1"/>
            <a:r>
              <a:rPr lang="en-AU" altLang="en-US" sz="2400" dirty="0"/>
              <a:t>Patient’s progress notes </a:t>
            </a:r>
          </a:p>
          <a:p>
            <a:pPr lvl="1" eaLnBrk="1" hangingPunct="1"/>
            <a:r>
              <a:rPr lang="en-AU" altLang="en-US" sz="2400" dirty="0"/>
              <a:t>Discharge summary </a:t>
            </a:r>
            <a:r>
              <a:rPr lang="en-AU" altLang="en-US" sz="2400" dirty="0" smtClean="0"/>
              <a:t>(e.g. CGMS/</a:t>
            </a:r>
            <a:r>
              <a:rPr lang="en-AU" altLang="en-US" sz="2400" dirty="0" err="1" smtClean="0"/>
              <a:t>NaCS</a:t>
            </a:r>
            <a:r>
              <a:rPr lang="en-AU" altLang="en-US" sz="2400" dirty="0"/>
              <a:t>)</a:t>
            </a:r>
          </a:p>
          <a:p>
            <a:pPr lvl="1" eaLnBrk="1" hangingPunct="1"/>
            <a:r>
              <a:rPr lang="en-AU" altLang="en-US" sz="2400" dirty="0"/>
              <a:t>Record in pharmacy dispensing database</a:t>
            </a:r>
          </a:p>
          <a:p>
            <a:pPr lvl="1" eaLnBrk="1" hangingPunct="1"/>
            <a:r>
              <a:rPr lang="en-AU" altLang="en-US" sz="2400" dirty="0"/>
              <a:t>Report to TGA as appropriate</a:t>
            </a:r>
          </a:p>
          <a:p>
            <a:pPr lvl="1" eaLnBrk="1" hangingPunct="1"/>
            <a:r>
              <a:rPr lang="en-AU" altLang="en-US" sz="2400" dirty="0"/>
              <a:t>Submit a Clinical/Med </a:t>
            </a:r>
            <a:r>
              <a:rPr lang="en-AU" altLang="en-US" sz="2400" dirty="0" smtClean="0"/>
              <a:t>Alert </a:t>
            </a:r>
            <a:r>
              <a:rPr lang="en-AU" altLang="en-US" sz="2400" dirty="0"/>
              <a:t>notification for inclusion on PAS</a:t>
            </a:r>
          </a:p>
        </p:txBody>
      </p:sp>
      <p:sp>
        <p:nvSpPr>
          <p:cNvPr id="2" name="Title 1"/>
          <p:cNvSpPr>
            <a:spLocks noGrp="1"/>
          </p:cNvSpPr>
          <p:nvPr>
            <p:ph type="title"/>
          </p:nvPr>
        </p:nvSpPr>
        <p:spPr/>
        <p:txBody>
          <a:bodyPr/>
          <a:lstStyle/>
          <a:p>
            <a:r>
              <a:rPr lang="en-AU" dirty="0">
                <a:solidFill>
                  <a:schemeClr val="accent1"/>
                </a:solidFill>
              </a:rPr>
              <a:t>Where to document?</a:t>
            </a:r>
          </a:p>
        </p:txBody>
      </p:sp>
    </p:spTree>
    <p:custDataLst>
      <p:tags r:id="rId1"/>
    </p:custDataLst>
  </p:cSld>
  <p:clrMapOvr>
    <a:masterClrMapping/>
  </p:clrMapOvr>
  <p:transition advTm="5134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AU" altLang="en-US" dirty="0">
                <a:solidFill>
                  <a:schemeClr val="accent1">
                    <a:lumMod val="60000"/>
                    <a:lumOff val="40000"/>
                  </a:schemeClr>
                </a:solidFill>
              </a:rPr>
              <a:t>NIMC Chart</a:t>
            </a:r>
          </a:p>
        </p:txBody>
      </p:sp>
      <p:sp>
        <p:nvSpPr>
          <p:cNvPr id="2" name="TextBox 1"/>
          <p:cNvSpPr txBox="1"/>
          <p:nvPr/>
        </p:nvSpPr>
        <p:spPr>
          <a:xfrm>
            <a:off x="6629400" y="4495800"/>
            <a:ext cx="2286000" cy="646331"/>
          </a:xfrm>
          <a:prstGeom prst="rect">
            <a:avLst/>
          </a:prstGeom>
          <a:solidFill>
            <a:srgbClr val="FFFFFF"/>
          </a:solidFill>
          <a:ln>
            <a:solidFill>
              <a:srgbClr val="FF0000"/>
            </a:solidFill>
          </a:ln>
        </p:spPr>
        <p:txBody>
          <a:bodyPr wrap="square" rtlCol="0">
            <a:spAutoFit/>
          </a:bodyPr>
          <a:lstStyle/>
          <a:p>
            <a:r>
              <a:rPr lang="en-AU" dirty="0"/>
              <a:t>Date of reaction              (if known)</a:t>
            </a:r>
          </a:p>
        </p:txBody>
      </p:sp>
      <p:sp>
        <p:nvSpPr>
          <p:cNvPr id="6" name="TextBox 5"/>
          <p:cNvSpPr txBox="1"/>
          <p:nvPr/>
        </p:nvSpPr>
        <p:spPr>
          <a:xfrm>
            <a:off x="6663070" y="3352800"/>
            <a:ext cx="2286000" cy="646331"/>
          </a:xfrm>
          <a:prstGeom prst="rect">
            <a:avLst/>
          </a:prstGeom>
          <a:solidFill>
            <a:srgbClr val="FFFFFF"/>
          </a:solidFill>
          <a:ln>
            <a:solidFill>
              <a:srgbClr val="FF0000"/>
            </a:solidFill>
          </a:ln>
        </p:spPr>
        <p:txBody>
          <a:bodyPr wrap="square" rtlCol="0">
            <a:spAutoFit/>
          </a:bodyPr>
          <a:lstStyle/>
          <a:p>
            <a:r>
              <a:rPr lang="en-AU" dirty="0"/>
              <a:t>Drug  involved and Details of reaction</a:t>
            </a:r>
          </a:p>
        </p:txBody>
      </p:sp>
      <p:sp>
        <p:nvSpPr>
          <p:cNvPr id="7" name="TextBox 6"/>
          <p:cNvSpPr txBox="1"/>
          <p:nvPr/>
        </p:nvSpPr>
        <p:spPr>
          <a:xfrm>
            <a:off x="6629400" y="2713856"/>
            <a:ext cx="2286000" cy="369332"/>
          </a:xfrm>
          <a:prstGeom prst="rect">
            <a:avLst/>
          </a:prstGeom>
          <a:solidFill>
            <a:srgbClr val="FFFFFF"/>
          </a:solidFill>
          <a:ln>
            <a:solidFill>
              <a:srgbClr val="FF0000"/>
            </a:solidFill>
          </a:ln>
        </p:spPr>
        <p:txBody>
          <a:bodyPr wrap="square" rtlCol="0">
            <a:spAutoFit/>
          </a:bodyPr>
          <a:lstStyle/>
          <a:p>
            <a:r>
              <a:rPr lang="en-AU" dirty="0"/>
              <a:t>ADR Sticker/Label</a:t>
            </a:r>
          </a:p>
        </p:txBody>
      </p:sp>
      <p:sp>
        <p:nvSpPr>
          <p:cNvPr id="8" name="TextBox 7"/>
          <p:cNvSpPr txBox="1"/>
          <p:nvPr/>
        </p:nvSpPr>
        <p:spPr>
          <a:xfrm>
            <a:off x="6629400" y="5486400"/>
            <a:ext cx="2286000" cy="646331"/>
          </a:xfrm>
          <a:prstGeom prst="rect">
            <a:avLst/>
          </a:prstGeom>
          <a:solidFill>
            <a:srgbClr val="FFFFFF"/>
          </a:solidFill>
          <a:ln>
            <a:solidFill>
              <a:srgbClr val="FF0000"/>
            </a:solidFill>
          </a:ln>
        </p:spPr>
        <p:txBody>
          <a:bodyPr wrap="square" rtlCol="0">
            <a:spAutoFit/>
          </a:bodyPr>
          <a:lstStyle/>
          <a:p>
            <a:r>
              <a:rPr lang="en-AU" dirty="0"/>
              <a:t>Clinician signature and date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13856"/>
            <a:ext cx="4525664" cy="242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7" idx="1"/>
          </p:cNvCxnSpPr>
          <p:nvPr/>
        </p:nvCxnSpPr>
        <p:spPr bwMode="auto">
          <a:xfrm flipH="1">
            <a:off x="6125864" y="2898522"/>
            <a:ext cx="503536"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6148770" y="3675965"/>
            <a:ext cx="503536"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flipV="1">
            <a:off x="4724400" y="3999131"/>
            <a:ext cx="1938670" cy="649069"/>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flipV="1">
            <a:off x="5943600" y="5142131"/>
            <a:ext cx="685800" cy="572869"/>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52600" y="228600"/>
            <a:ext cx="7391400" cy="1066800"/>
          </a:xfrm>
        </p:spPr>
        <p:txBody>
          <a:bodyPr/>
          <a:lstStyle/>
          <a:p>
            <a:pPr eaLnBrk="1" hangingPunct="1">
              <a:defRPr/>
            </a:pPr>
            <a:r>
              <a:rPr lang="en-AU" altLang="en-US" dirty="0">
                <a:solidFill>
                  <a:schemeClr val="accent1">
                    <a:lumMod val="20000"/>
                    <a:lumOff val="80000"/>
                  </a:schemeClr>
                </a:solidFill>
              </a:rPr>
              <a:t>Clinical Alert	 - Definition</a:t>
            </a:r>
          </a:p>
        </p:txBody>
      </p:sp>
      <p:sp>
        <p:nvSpPr>
          <p:cNvPr id="22531" name="Content Placeholder 1"/>
          <p:cNvSpPr>
            <a:spLocks noGrp="1"/>
          </p:cNvSpPr>
          <p:nvPr>
            <p:ph idx="1"/>
          </p:nvPr>
        </p:nvSpPr>
        <p:spPr>
          <a:xfrm>
            <a:off x="1524000" y="1600200"/>
            <a:ext cx="7620000" cy="5181600"/>
          </a:xfrm>
        </p:spPr>
        <p:txBody>
          <a:bodyPr>
            <a:normAutofit lnSpcReduction="10000"/>
          </a:bodyPr>
          <a:lstStyle/>
          <a:p>
            <a:pPr marL="0" indent="0">
              <a:buNone/>
              <a:defRPr/>
            </a:pPr>
            <a:r>
              <a:rPr lang="en-AU" altLang="en-US" sz="2400" i="1" dirty="0">
                <a:solidFill>
                  <a:srgbClr val="000000"/>
                </a:solidFill>
              </a:rPr>
              <a:t>“A Clinical Alert is critically important information to a patient’s management during the first 24 hours of their admission to hospital assuming that the patient is not always capable of communicating such vital information.” </a:t>
            </a:r>
          </a:p>
          <a:p>
            <a:pPr>
              <a:defRPr/>
            </a:pPr>
            <a:endParaRPr lang="en-AU" altLang="en-US" sz="1050" i="1" dirty="0">
              <a:solidFill>
                <a:srgbClr val="000000"/>
              </a:solidFill>
            </a:endParaRPr>
          </a:p>
          <a:p>
            <a:pPr>
              <a:defRPr/>
            </a:pPr>
            <a:r>
              <a:rPr lang="en-AU" altLang="en-US" sz="2400" i="1" dirty="0">
                <a:solidFill>
                  <a:srgbClr val="000000"/>
                </a:solidFill>
              </a:rPr>
              <a:t>Clinical alerts are divided into 3 categories</a:t>
            </a:r>
          </a:p>
          <a:p>
            <a:pPr lvl="1">
              <a:defRPr/>
            </a:pPr>
            <a:r>
              <a:rPr lang="en-AU" altLang="en-US" sz="2000" i="1" dirty="0">
                <a:solidFill>
                  <a:schemeClr val="bg2">
                    <a:lumMod val="60000"/>
                    <a:lumOff val="40000"/>
                  </a:schemeClr>
                </a:solidFill>
              </a:rPr>
              <a:t>Anaesthetic alerts </a:t>
            </a:r>
            <a:endParaRPr lang="en-AU" altLang="en-US" sz="2000" i="1" dirty="0">
              <a:solidFill>
                <a:srgbClr val="000000"/>
              </a:solidFill>
            </a:endParaRPr>
          </a:p>
          <a:p>
            <a:pPr marL="457200" lvl="1" indent="0">
              <a:buNone/>
              <a:defRPr/>
            </a:pPr>
            <a:r>
              <a:rPr lang="en-AU" altLang="en-US" sz="2000" i="1" dirty="0">
                <a:solidFill>
                  <a:srgbClr val="000000"/>
                </a:solidFill>
              </a:rPr>
              <a:t>   difficult intubation, malignant hyperthermia</a:t>
            </a:r>
          </a:p>
          <a:p>
            <a:pPr lvl="1">
              <a:defRPr/>
            </a:pPr>
            <a:r>
              <a:rPr lang="en-AU" altLang="en-US" sz="2000" i="1" dirty="0">
                <a:solidFill>
                  <a:schemeClr val="bg2">
                    <a:lumMod val="60000"/>
                    <a:lumOff val="40000"/>
                  </a:schemeClr>
                </a:solidFill>
              </a:rPr>
              <a:t>Medical alerts </a:t>
            </a:r>
          </a:p>
          <a:p>
            <a:pPr marL="457200" lvl="1" indent="0">
              <a:buNone/>
              <a:defRPr/>
            </a:pPr>
            <a:r>
              <a:rPr lang="en-AU" altLang="en-US" sz="2000" i="1" dirty="0">
                <a:solidFill>
                  <a:schemeClr val="bg2">
                    <a:lumMod val="60000"/>
                    <a:lumOff val="40000"/>
                  </a:schemeClr>
                </a:solidFill>
              </a:rPr>
              <a:t>    </a:t>
            </a:r>
            <a:r>
              <a:rPr lang="en-AU" altLang="en-US" sz="2000" i="1" dirty="0">
                <a:solidFill>
                  <a:srgbClr val="000000"/>
                </a:solidFill>
              </a:rPr>
              <a:t>implantable pacemaker, heart valve replacement</a:t>
            </a:r>
          </a:p>
          <a:p>
            <a:pPr lvl="1">
              <a:defRPr/>
            </a:pPr>
            <a:r>
              <a:rPr lang="en-AU" altLang="en-US" sz="2000" i="1" dirty="0">
                <a:solidFill>
                  <a:schemeClr val="bg2">
                    <a:lumMod val="60000"/>
                    <a:lumOff val="40000"/>
                  </a:schemeClr>
                </a:solidFill>
              </a:rPr>
              <a:t>Medication alerts </a:t>
            </a:r>
            <a:endParaRPr lang="en-AU" altLang="en-US" sz="2000" i="1" dirty="0">
              <a:solidFill>
                <a:srgbClr val="000000"/>
              </a:solidFill>
            </a:endParaRPr>
          </a:p>
          <a:p>
            <a:pPr marL="457200" lvl="1" indent="0">
              <a:buNone/>
              <a:defRPr/>
            </a:pPr>
            <a:r>
              <a:rPr lang="en-AU" altLang="en-US" sz="2000" i="1" dirty="0">
                <a:solidFill>
                  <a:srgbClr val="000000"/>
                </a:solidFill>
              </a:rPr>
              <a:t>    anaphylaxis, angioedema</a:t>
            </a:r>
          </a:p>
          <a:p>
            <a:pPr marL="457200" lvl="1" indent="0">
              <a:buNone/>
              <a:defRPr/>
            </a:pPr>
            <a:endParaRPr lang="en-AU" altLang="en-US" sz="600" i="1" dirty="0">
              <a:solidFill>
                <a:srgbClr val="000000"/>
              </a:solidFill>
            </a:endParaRPr>
          </a:p>
          <a:p>
            <a:pPr>
              <a:defRPr/>
            </a:pPr>
            <a:r>
              <a:rPr lang="en-AU" altLang="en-US" sz="2400" i="1" dirty="0">
                <a:solidFill>
                  <a:srgbClr val="000000"/>
                </a:solidFill>
              </a:rPr>
              <a:t>Report all clinical alerts </a:t>
            </a:r>
          </a:p>
          <a:p>
            <a:pPr>
              <a:defRPr/>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7620000" cy="914400"/>
          </a:xfrm>
        </p:spPr>
        <p:txBody>
          <a:bodyPr/>
          <a:lstStyle/>
          <a:p>
            <a:pPr eaLnBrk="1" hangingPunct="1"/>
            <a:r>
              <a:rPr lang="en-US" altLang="en-US" sz="3600">
                <a:solidFill>
                  <a:schemeClr val="accent1"/>
                </a:solidFill>
              </a:rPr>
              <a:t>MED ALERT/CLINICAL ALERT NOTIFICATION</a:t>
            </a:r>
          </a:p>
        </p:txBody>
      </p:sp>
      <p:sp>
        <p:nvSpPr>
          <p:cNvPr id="24579" name="Text Box 8"/>
          <p:cNvSpPr txBox="1">
            <a:spLocks noChangeArrowheads="1"/>
          </p:cNvSpPr>
          <p:nvPr/>
        </p:nvSpPr>
        <p:spPr bwMode="auto">
          <a:xfrm>
            <a:off x="6494463" y="1676400"/>
            <a:ext cx="1066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t>FRONT</a:t>
            </a:r>
          </a:p>
        </p:txBody>
      </p:sp>
      <p:sp>
        <p:nvSpPr>
          <p:cNvPr id="24580" name="TextBox 1"/>
          <p:cNvSpPr txBox="1">
            <a:spLocks noChangeArrowheads="1"/>
          </p:cNvSpPr>
          <p:nvPr/>
        </p:nvSpPr>
        <p:spPr bwMode="auto">
          <a:xfrm>
            <a:off x="6248400" y="3124200"/>
            <a:ext cx="26669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AU" altLang="en-US" sz="1800" dirty="0">
                <a:cs typeface="Arial" panose="020B0604020202020204" pitchFamily="34" charset="0"/>
              </a:rPr>
              <a:t>May refer to immunology or other specialty for further testing and follow up via </a:t>
            </a:r>
            <a:r>
              <a:rPr lang="en-AU" altLang="en-US" sz="1800" dirty="0" err="1">
                <a:cs typeface="Arial" panose="020B0604020202020204" pitchFamily="34" charset="0"/>
              </a:rPr>
              <a:t>eReferral</a:t>
            </a:r>
            <a:r>
              <a:rPr lang="en-AU" altLang="en-US" sz="1800" dirty="0">
                <a:cs typeface="Arial" panose="020B0604020202020204" pitchFamily="34" charset="0"/>
              </a:rPr>
              <a:t> system</a:t>
            </a:r>
            <a:endParaRPr lang="en-US" altLang="en-US" sz="1800" dirty="0">
              <a:cs typeface="Arial" panose="020B0604020202020204" pitchFamily="34" charset="0"/>
            </a:endParaRPr>
          </a:p>
        </p:txBody>
      </p:sp>
      <p:sp>
        <p:nvSpPr>
          <p:cNvPr id="3" name="TextBox 2"/>
          <p:cNvSpPr txBox="1"/>
          <p:nvPr/>
        </p:nvSpPr>
        <p:spPr>
          <a:xfrm>
            <a:off x="6248400" y="2044700"/>
            <a:ext cx="2819400" cy="923330"/>
          </a:xfrm>
          <a:prstGeom prst="rect">
            <a:avLst/>
          </a:prstGeom>
          <a:noFill/>
        </p:spPr>
        <p:txBody>
          <a:bodyPr wrap="square">
            <a:spAutoFit/>
          </a:bodyPr>
          <a:lstStyle/>
          <a:p>
            <a:pPr marL="285750" indent="-285750">
              <a:buFont typeface="Arial" panose="020B0604020202020204" pitchFamily="34" charset="0"/>
              <a:buChar char="•"/>
              <a:defRPr/>
            </a:pPr>
            <a:r>
              <a:rPr lang="en-AU" dirty="0">
                <a:cs typeface="Arial" panose="020B0604020202020204" pitchFamily="34" charset="0"/>
              </a:rPr>
              <a:t>This form is available on the ward or from Medical records</a:t>
            </a:r>
            <a:endParaRPr lang="en-US" dirty="0">
              <a:cs typeface="Arial" panose="020B0604020202020204" pitchFamily="34" charset="0"/>
            </a:endParaRPr>
          </a:p>
        </p:txBody>
      </p:sp>
      <p:sp>
        <p:nvSpPr>
          <p:cNvPr id="4" name="TextBox 3"/>
          <p:cNvSpPr txBox="1"/>
          <p:nvPr/>
        </p:nvSpPr>
        <p:spPr>
          <a:xfrm>
            <a:off x="6227762" y="4813975"/>
            <a:ext cx="2840037" cy="2031325"/>
          </a:xfrm>
          <a:prstGeom prst="rect">
            <a:avLst/>
          </a:prstGeom>
          <a:noFill/>
        </p:spPr>
        <p:txBody>
          <a:bodyPr wrap="square">
            <a:spAutoFit/>
          </a:bodyPr>
          <a:lstStyle/>
          <a:p>
            <a:pPr marL="285750" indent="-285750">
              <a:buFont typeface="Arial" panose="020B0604020202020204" pitchFamily="34" charset="0"/>
              <a:buChar char="•"/>
              <a:defRPr/>
            </a:pPr>
            <a:r>
              <a:rPr lang="en-AU" dirty="0">
                <a:cs typeface="Arial" panose="020B0604020202020204" pitchFamily="34" charset="0"/>
              </a:rPr>
              <a:t>This form must be completed and submitted urgently so that it can be put onto the Patient Administration System (PAS)</a:t>
            </a:r>
            <a:endParaRPr lang="en-US" dirty="0">
              <a:cs typeface="Arial" panose="020B0604020202020204" pitchFamily="34" charset="0"/>
            </a:endParaRPr>
          </a:p>
        </p:txBody>
      </p:sp>
      <p:pic>
        <p:nvPicPr>
          <p:cNvPr id="245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434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639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solidFill>
                  <a:schemeClr val="accent1">
                    <a:lumMod val="60000"/>
                    <a:lumOff val="40000"/>
                  </a:schemeClr>
                </a:solidFill>
              </a:rPr>
              <a:t>Clinical Alert forms</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3733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71327" y="1295400"/>
            <a:ext cx="3511735" cy="5486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solidFill>
                  <a:schemeClr val="accent1">
                    <a:lumMod val="60000"/>
                    <a:lumOff val="40000"/>
                  </a:schemeClr>
                </a:solidFill>
              </a:rPr>
              <a:t>Clinical Alert forms</a:t>
            </a:r>
          </a:p>
        </p:txBody>
      </p:sp>
      <p:pic>
        <p:nvPicPr>
          <p:cNvPr id="27651"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84350" y="1295400"/>
            <a:ext cx="4191000" cy="5638800"/>
          </a:xfrm>
        </p:spPr>
      </p:pic>
      <p:sp>
        <p:nvSpPr>
          <p:cNvPr id="4" name="TextBox 3"/>
          <p:cNvSpPr txBox="1"/>
          <p:nvPr/>
        </p:nvSpPr>
        <p:spPr>
          <a:xfrm>
            <a:off x="6096000" y="1600200"/>
            <a:ext cx="2895600" cy="4524315"/>
          </a:xfrm>
          <a:prstGeom prst="rect">
            <a:avLst/>
          </a:prstGeom>
          <a:noFill/>
        </p:spPr>
        <p:txBody>
          <a:bodyPr>
            <a:spAutoFit/>
          </a:bodyPr>
          <a:lstStyle/>
          <a:p>
            <a:pPr marL="285750" indent="-285750">
              <a:buFont typeface="Arial" panose="020B0604020202020204" pitchFamily="34" charset="0"/>
              <a:buChar char="•"/>
              <a:defRPr/>
            </a:pPr>
            <a:r>
              <a:rPr lang="en-AU" dirty="0"/>
              <a:t>This will be in the front of the patient’s current medical record admission folder </a:t>
            </a:r>
          </a:p>
          <a:p>
            <a:pPr>
              <a:defRPr/>
            </a:pPr>
            <a:endParaRPr lang="en-AU" dirty="0"/>
          </a:p>
          <a:p>
            <a:pPr marL="285750" indent="-285750">
              <a:buFont typeface="Arial" panose="020B0604020202020204" pitchFamily="34" charset="0"/>
              <a:buChar char="•"/>
              <a:defRPr/>
            </a:pPr>
            <a:r>
              <a:rPr lang="en-AU" dirty="0"/>
              <a:t>This is where clinical alerts, medical alerts and other information of clinical significance are recorded </a:t>
            </a:r>
          </a:p>
          <a:p>
            <a:pPr marL="285750" indent="-285750">
              <a:buFont typeface="Arial" panose="020B0604020202020204" pitchFamily="34" charset="0"/>
              <a:buChar char="•"/>
              <a:defRPr/>
            </a:pPr>
            <a:endParaRPr lang="en-AU" dirty="0"/>
          </a:p>
          <a:p>
            <a:pPr marL="285750" indent="-285750">
              <a:buFont typeface="Arial" panose="020B0604020202020204" pitchFamily="34" charset="0"/>
              <a:buChar char="•"/>
              <a:defRPr/>
            </a:pPr>
            <a:r>
              <a:rPr lang="en-AU" dirty="0"/>
              <a:t>Drug allergies which are not clinical alerts, clinical trials can also be recorded and updated on this sheet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752600" y="1524000"/>
            <a:ext cx="7391400" cy="4953000"/>
          </a:xfrm>
        </p:spPr>
        <p:txBody>
          <a:bodyPr/>
          <a:lstStyle/>
          <a:p>
            <a:pPr eaLnBrk="1" hangingPunct="1"/>
            <a:r>
              <a:rPr lang="en-US" altLang="en-US" dirty="0"/>
              <a:t>Clinical alert can be identified by</a:t>
            </a:r>
          </a:p>
          <a:p>
            <a:pPr lvl="1" eaLnBrk="1" hangingPunct="1"/>
            <a:r>
              <a:rPr lang="en-US" altLang="en-US" dirty="0"/>
              <a:t>Clinical pharmacist</a:t>
            </a:r>
          </a:p>
          <a:p>
            <a:pPr lvl="1" eaLnBrk="1" hangingPunct="1"/>
            <a:r>
              <a:rPr lang="en-US" altLang="en-US" dirty="0"/>
              <a:t>Clinical coding staff</a:t>
            </a:r>
          </a:p>
          <a:p>
            <a:pPr lvl="1" eaLnBrk="1" hangingPunct="1"/>
            <a:r>
              <a:rPr lang="en-US" altLang="en-US" dirty="0"/>
              <a:t>Medical and nursing staff</a:t>
            </a:r>
          </a:p>
          <a:p>
            <a:pPr eaLnBrk="1" hangingPunct="1"/>
            <a:r>
              <a:rPr lang="en-US" altLang="en-US" dirty="0"/>
              <a:t>Clinical Alert Form generated.</a:t>
            </a:r>
          </a:p>
          <a:p>
            <a:pPr eaLnBrk="1" hangingPunct="1"/>
            <a:r>
              <a:rPr lang="en-US" altLang="en-US" dirty="0"/>
              <a:t>Alert form reviewed by hospital Clinical Alert Committee or equivalent and approved for entry onto PAS by coding staff.</a:t>
            </a:r>
          </a:p>
          <a:p>
            <a:pPr eaLnBrk="1" hangingPunct="1"/>
            <a:endParaRPr lang="en-US" altLang="en-US" dirty="0"/>
          </a:p>
          <a:p>
            <a:pPr eaLnBrk="1" hangingPunct="1"/>
            <a:endParaRPr lang="en-US" altLang="en-US" dirty="0"/>
          </a:p>
        </p:txBody>
      </p:sp>
      <p:sp>
        <p:nvSpPr>
          <p:cNvPr id="29699" name="Rectangle 2"/>
          <p:cNvSpPr txBox="1">
            <a:spLocks noChangeArrowheads="1"/>
          </p:cNvSpPr>
          <p:nvPr/>
        </p:nvSpPr>
        <p:spPr bwMode="auto">
          <a:xfrm>
            <a:off x="1600200" y="304800"/>
            <a:ext cx="685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solidFill>
                  <a:schemeClr val="accent1"/>
                </a:solidFill>
                <a:latin typeface="Arial Black" panose="020B0A04020102020204" pitchFamily="34" charset="0"/>
              </a:rPr>
              <a:t>Clinical alert </a:t>
            </a:r>
            <a:br>
              <a:rPr lang="en-US" altLang="en-US" sz="3600" dirty="0">
                <a:solidFill>
                  <a:schemeClr val="accent1"/>
                </a:solidFill>
                <a:latin typeface="Arial Black" panose="020B0A04020102020204" pitchFamily="34" charset="0"/>
              </a:rPr>
            </a:br>
            <a:r>
              <a:rPr lang="en-US" altLang="en-US" sz="3600" dirty="0">
                <a:solidFill>
                  <a:schemeClr val="accent1"/>
                </a:solidFill>
                <a:latin typeface="Arial Black" panose="020B0A04020102020204" pitchFamily="34" charset="0"/>
              </a:rPr>
              <a:t>PAS process</a:t>
            </a:r>
          </a:p>
        </p:txBody>
      </p:sp>
      <p:sp>
        <p:nvSpPr>
          <p:cNvPr id="29700" name="Rectangle 3"/>
          <p:cNvSpPr txBox="1">
            <a:spLocks noChangeArrowheads="1"/>
          </p:cNvSpPr>
          <p:nvPr/>
        </p:nvSpPr>
        <p:spPr bwMode="auto">
          <a:xfrm>
            <a:off x="-6019800" y="3962400"/>
            <a:ext cx="6858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altLang="en-US"/>
          </a:p>
        </p:txBody>
      </p:sp>
    </p:spTree>
    <p:custDataLst>
      <p:tags r:id="rId1"/>
    </p:custDataLst>
  </p:cSld>
  <p:clrMapOvr>
    <a:masterClrMapping/>
  </p:clrMapOvr>
  <p:transition advTm="1023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71600" y="228600"/>
            <a:ext cx="7620000" cy="1066800"/>
          </a:xfrm>
        </p:spPr>
        <p:txBody>
          <a:bodyPr/>
          <a:lstStyle/>
          <a:p>
            <a:pPr>
              <a:defRPr/>
            </a:pPr>
            <a:r>
              <a:rPr lang="en-AU" altLang="en-US" sz="3600" dirty="0">
                <a:solidFill>
                  <a:schemeClr val="accent1">
                    <a:lumMod val="60000"/>
                    <a:lumOff val="40000"/>
                  </a:schemeClr>
                </a:solidFill>
              </a:rPr>
              <a:t>How do you know when a patient has a reported Alert?</a:t>
            </a:r>
          </a:p>
        </p:txBody>
      </p:sp>
      <p:sp>
        <p:nvSpPr>
          <p:cNvPr id="30723" name="Content Placeholder 2"/>
          <p:cNvSpPr>
            <a:spLocks noGrp="1"/>
          </p:cNvSpPr>
          <p:nvPr>
            <p:ph idx="1"/>
          </p:nvPr>
        </p:nvSpPr>
        <p:spPr>
          <a:xfrm>
            <a:off x="1371600" y="1600200"/>
            <a:ext cx="7742238" cy="4343400"/>
          </a:xfrm>
        </p:spPr>
        <p:txBody>
          <a:bodyPr/>
          <a:lstStyle/>
          <a:p>
            <a:r>
              <a:rPr lang="en-AU" altLang="en-US" dirty="0"/>
              <a:t>It will appear on iSOFT Clinical Manager as </a:t>
            </a:r>
          </a:p>
          <a:p>
            <a:pPr marL="457200" lvl="1" indent="0">
              <a:buFontTx/>
              <a:buNone/>
            </a:pPr>
            <a:r>
              <a:rPr lang="en-AU" altLang="en-US" b="1" i="1" dirty="0"/>
              <a:t>“MED ALERT EXISTS FOR THIS PATIENT” </a:t>
            </a:r>
            <a:r>
              <a:rPr lang="en-AU" altLang="en-US" dirty="0"/>
              <a:t>on top right had corner of screen when patient selected.</a:t>
            </a:r>
          </a:p>
          <a:p>
            <a:pPr marL="457200" lvl="1" indent="0">
              <a:buFontTx/>
              <a:buNone/>
            </a:pPr>
            <a:endParaRPr lang="en-AU" altLang="en-US" dirty="0"/>
          </a:p>
          <a:p>
            <a:r>
              <a:rPr lang="en-AU" altLang="en-US" dirty="0"/>
              <a:t>By clicking on </a:t>
            </a:r>
            <a:r>
              <a:rPr lang="en-AU" altLang="en-US" b="1" i="1" dirty="0"/>
              <a:t>Allergies/Comments</a:t>
            </a:r>
            <a:r>
              <a:rPr lang="en-AU" altLang="en-US" dirty="0"/>
              <a:t> tab for that patient, it will display the details of the alert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iSOFT – Patient List</a:t>
            </a:r>
          </a:p>
        </p:txBody>
      </p:sp>
      <p:sp>
        <p:nvSpPr>
          <p:cNvPr id="3" name="Content Placeholder 2"/>
          <p:cNvSpPr>
            <a:spLocks noGrp="1"/>
          </p:cNvSpPr>
          <p:nvPr>
            <p:ph idx="1"/>
          </p:nvPr>
        </p:nvSpPr>
        <p:spPr/>
        <p:txBody>
          <a:bodyPr/>
          <a:lstStyle/>
          <a:p>
            <a:endParaRPr lang="en-AU" dirty="0"/>
          </a:p>
        </p:txBody>
      </p:sp>
      <p:grpSp>
        <p:nvGrpSpPr>
          <p:cNvPr id="8" name="Group 7"/>
          <p:cNvGrpSpPr/>
          <p:nvPr/>
        </p:nvGrpSpPr>
        <p:grpSpPr>
          <a:xfrm>
            <a:off x="2095500" y="1752600"/>
            <a:ext cx="5791200" cy="4257675"/>
            <a:chOff x="2095500" y="1752600"/>
            <a:chExt cx="5791200" cy="4257675"/>
          </a:xfrm>
        </p:grpSpPr>
        <p:pic>
          <p:nvPicPr>
            <p:cNvPr id="2050" name="Picture 22" descr="image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752600"/>
              <a:ext cx="57150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Rectangl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5" y="3295650"/>
              <a:ext cx="11620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Oval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2343150"/>
              <a:ext cx="17526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Rectangl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3295650"/>
              <a:ext cx="11620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Oval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3276600"/>
              <a:ext cx="12763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Rectangle 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6025" y="2324100"/>
              <a:ext cx="1323975"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Rectangle 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350" y="2438400"/>
              <a:ext cx="1323975" cy="76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Oval 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025" y="2590800"/>
              <a:ext cx="4762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Rectangle 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0" y="2314575"/>
              <a:ext cx="14763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Rectangle 4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812" y="1759288"/>
              <a:ext cx="14763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8" name="Rectangle 45"/>
            <p:cNvPicPr>
              <a:picLocks noChangeArrowheads="1"/>
            </p:cNvPicPr>
            <p:nvPr/>
          </p:nvPicPr>
          <p:blipFill>
            <a:blip r:embed="rId10">
              <a:extLst>
                <a:ext uri="{BEBA8EAE-BF5A-486C-A8C5-ECC9F3942E4B}">
                  <a14:imgProps xmlns:a14="http://schemas.microsoft.com/office/drawing/2010/main">
                    <a14:imgLayer r:embed="rId11">
                      <a14:imgEffect>
                        <a14:backgroundRemoval t="10000" b="90000" l="10000" r="90000">
                          <a14:backgroundMark x1="15484" y1="0" x2="86452" y2="90909"/>
                          <a14:backgroundMark x1="48387" y1="81818" x2="48387" y2="81818"/>
                          <a14:backgroundMark x1="48387" y1="81818" x2="48387" y2="81818"/>
                          <a14:backgroundMark x1="48387" y1="81818" x2="48387" y2="81818"/>
                          <a14:backgroundMark x1="48387" y1="81818" x2="48387" y2="81818"/>
                          <a14:backgroundMark x1="38065" y1="63636" x2="38065" y2="63636"/>
                          <a14:backgroundMark x1="83226" y1="0" x2="83226" y2="0"/>
                        </a14:backgroundRemoval>
                      </a14:imgEffect>
                    </a14:imgLayer>
                  </a14:imgProps>
                </a:ext>
                <a:ext uri="{28A0092B-C50C-407E-A947-70E740481C1C}">
                  <a14:useLocalDpi xmlns:a14="http://schemas.microsoft.com/office/drawing/2010/main" val="0"/>
                </a:ext>
              </a:extLst>
            </a:blip>
            <a:srcRect/>
            <a:stretch>
              <a:fillRect/>
            </a:stretch>
          </p:blipFill>
          <p:spPr bwMode="auto">
            <a:xfrm>
              <a:off x="3505200" y="3301335"/>
              <a:ext cx="304800" cy="2337465"/>
            </a:xfrm>
            <a:prstGeom prst="rect">
              <a:avLst/>
            </a:prstGeom>
            <a:solidFill>
              <a:srgbClr val="FFFFFF"/>
            </a:solidFill>
            <a:extLst/>
          </p:spPr>
        </p:pic>
        <p:pic>
          <p:nvPicPr>
            <p:cNvPr id="2057" name="Straight Arrow Connector 30"/>
            <p:cNvPicPr>
              <a:picLocks noChangeArrowheads="1"/>
            </p:cNvPicPr>
            <p:nvPr/>
          </p:nvPicPr>
          <p:blipFill>
            <a:blip r:embed="rId12">
              <a:extLst>
                <a:ext uri="{28A0092B-C50C-407E-A947-70E740481C1C}">
                  <a14:useLocalDpi xmlns:a14="http://schemas.microsoft.com/office/drawing/2010/main" val="0"/>
                </a:ext>
              </a:extLst>
            </a:blip>
            <a:srcRect r="-758"/>
            <a:stretch>
              <a:fillRect/>
            </a:stretch>
          </p:blipFill>
          <p:spPr bwMode="auto">
            <a:xfrm>
              <a:off x="3352800" y="2571750"/>
              <a:ext cx="253365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511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666875"/>
            <a:ext cx="7659688"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a:xfrm>
            <a:off x="1752600" y="228600"/>
            <a:ext cx="7358063" cy="1066800"/>
          </a:xfrm>
        </p:spPr>
        <p:txBody>
          <a:bodyPr/>
          <a:lstStyle/>
          <a:p>
            <a:r>
              <a:rPr lang="en-US" altLang="en-US">
                <a:solidFill>
                  <a:schemeClr val="accent1"/>
                </a:solidFill>
              </a:rPr>
              <a:t>Adverse Drug Reactions</a:t>
            </a:r>
            <a:endParaRPr lang="en-US" altLang="en-US"/>
          </a:p>
        </p:txBody>
      </p:sp>
      <p:sp>
        <p:nvSpPr>
          <p:cNvPr id="6148" name="Content Placeholder 3"/>
          <p:cNvSpPr>
            <a:spLocks noGrp="1"/>
          </p:cNvSpPr>
          <p:nvPr>
            <p:ph idx="1"/>
          </p:nvPr>
        </p:nvSpPr>
        <p:spPr/>
        <p:txBody>
          <a:bodyPr/>
          <a:lstStyle/>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iSOFT Patient Info</a:t>
            </a:r>
          </a:p>
        </p:txBody>
      </p:sp>
      <p:sp>
        <p:nvSpPr>
          <p:cNvPr id="3" name="Content Placeholder 2"/>
          <p:cNvSpPr>
            <a:spLocks noGrp="1"/>
          </p:cNvSpPr>
          <p:nvPr>
            <p:ph idx="1"/>
          </p:nvPr>
        </p:nvSpPr>
        <p:spPr/>
        <p:txBody>
          <a:bodyPr/>
          <a:lstStyle/>
          <a:p>
            <a:endParaRPr lang="en-AU" dirty="0"/>
          </a:p>
        </p:txBody>
      </p:sp>
      <p:grpSp>
        <p:nvGrpSpPr>
          <p:cNvPr id="5" name="Group 4"/>
          <p:cNvGrpSpPr/>
          <p:nvPr/>
        </p:nvGrpSpPr>
        <p:grpSpPr>
          <a:xfrm>
            <a:off x="1905000" y="1676400"/>
            <a:ext cx="6353175" cy="4419600"/>
            <a:chOff x="1905000" y="1676400"/>
            <a:chExt cx="6353175" cy="4419600"/>
          </a:xfrm>
        </p:grpSpPr>
        <p:grpSp>
          <p:nvGrpSpPr>
            <p:cNvPr id="4" name="Group 3"/>
            <p:cNvGrpSpPr/>
            <p:nvPr/>
          </p:nvGrpSpPr>
          <p:grpSpPr>
            <a:xfrm>
              <a:off x="1905000" y="1676400"/>
              <a:ext cx="6353175" cy="4419600"/>
              <a:chOff x="1905000" y="1676400"/>
              <a:chExt cx="6353175" cy="4419600"/>
            </a:xfrm>
          </p:grpSpPr>
          <p:pic>
            <p:nvPicPr>
              <p:cNvPr id="1026" name="Picture 23"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62769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oup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09800"/>
                <a:ext cx="6124575" cy="3371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Rectangle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676400"/>
              <a:ext cx="1476375" cy="104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554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AU" altLang="en-US" dirty="0">
                <a:solidFill>
                  <a:schemeClr val="accent1">
                    <a:lumMod val="75000"/>
                  </a:schemeClr>
                </a:solidFill>
              </a:rPr>
              <a:t>Reporting to TGA</a:t>
            </a:r>
          </a:p>
        </p:txBody>
      </p:sp>
      <p:sp>
        <p:nvSpPr>
          <p:cNvPr id="31747" name="Content Placeholder 2"/>
          <p:cNvSpPr>
            <a:spLocks noGrp="1"/>
          </p:cNvSpPr>
          <p:nvPr>
            <p:ph idx="1"/>
          </p:nvPr>
        </p:nvSpPr>
        <p:spPr>
          <a:xfrm>
            <a:off x="1371600" y="1600200"/>
            <a:ext cx="7742238" cy="4343400"/>
          </a:xfrm>
        </p:spPr>
        <p:txBody>
          <a:bodyPr/>
          <a:lstStyle/>
          <a:p>
            <a:r>
              <a:rPr lang="en-AU" altLang="en-US" dirty="0"/>
              <a:t>National post-marketing Adverse Event monitoring</a:t>
            </a:r>
          </a:p>
          <a:p>
            <a:pPr lvl="1"/>
            <a:r>
              <a:rPr lang="en-AU" altLang="en-US" dirty="0"/>
              <a:t>Database of Adverse Event Notification (</a:t>
            </a:r>
            <a:r>
              <a:rPr lang="en-AU" altLang="en-US" dirty="0">
                <a:hlinkClick r:id="rId3"/>
              </a:rPr>
              <a:t>DAEN</a:t>
            </a:r>
            <a:r>
              <a:rPr lang="en-AU" altLang="en-US" dirty="0"/>
              <a:t>)</a:t>
            </a:r>
          </a:p>
          <a:p>
            <a:pPr lvl="2"/>
            <a:r>
              <a:rPr lang="en-AU" altLang="en-US" dirty="0"/>
              <a:t>Medicines and Medical Devices</a:t>
            </a:r>
          </a:p>
          <a:p>
            <a:pPr lvl="2"/>
            <a:endParaRPr lang="en-AU" altLang="en-US" dirty="0"/>
          </a:p>
          <a:p>
            <a:r>
              <a:rPr lang="en-AU" altLang="en-US" dirty="0"/>
              <a:t>Report via</a:t>
            </a:r>
          </a:p>
          <a:p>
            <a:pPr lvl="1"/>
            <a:r>
              <a:rPr lang="en-AU" altLang="en-US" dirty="0">
                <a:hlinkClick r:id="rId4"/>
              </a:rPr>
              <a:t>MIMS</a:t>
            </a:r>
            <a:r>
              <a:rPr lang="en-AU" altLang="en-US" dirty="0"/>
              <a:t> (WA Health Libraries)</a:t>
            </a:r>
          </a:p>
          <a:p>
            <a:pPr lvl="1"/>
            <a:r>
              <a:rPr lang="en-AU" altLang="en-US" dirty="0">
                <a:hlinkClick r:id="rId5"/>
              </a:rPr>
              <a:t>TGA </a:t>
            </a:r>
            <a:r>
              <a:rPr lang="en-AU" altLang="en-US" dirty="0"/>
              <a:t>directly</a:t>
            </a:r>
          </a:p>
          <a:p>
            <a:endParaRPr lang="en-AU" altLang="en-US" dirty="0"/>
          </a:p>
        </p:txBody>
      </p:sp>
      <p:grpSp>
        <p:nvGrpSpPr>
          <p:cNvPr id="7" name="Group 6"/>
          <p:cNvGrpSpPr/>
          <p:nvPr/>
        </p:nvGrpSpPr>
        <p:grpSpPr>
          <a:xfrm>
            <a:off x="3962400" y="2590800"/>
            <a:ext cx="5181600" cy="2543175"/>
            <a:chOff x="1524000" y="533400"/>
            <a:chExt cx="7372350" cy="3543300"/>
          </a:xfrm>
        </p:grpSpPr>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33400"/>
              <a:ext cx="73723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4724400" y="1076325"/>
              <a:ext cx="609600" cy="457200"/>
            </a:xfrm>
            <a:prstGeom prst="ellipse">
              <a:avLst/>
            </a:prstGeom>
            <a:no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panose="020B0604020202020204" pitchFamily="34" charset="0"/>
              </a:endParaRPr>
            </a:p>
          </p:txBody>
        </p:sp>
        <p:cxnSp>
          <p:nvCxnSpPr>
            <p:cNvPr id="10" name="Straight Arrow Connector 9"/>
            <p:cNvCxnSpPr/>
            <p:nvPr/>
          </p:nvCxnSpPr>
          <p:spPr bwMode="auto">
            <a:xfrm flipH="1" flipV="1">
              <a:off x="5267325" y="1285875"/>
              <a:ext cx="3476624" cy="78105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9050"/>
            <a:ext cx="8915400" cy="395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447800" y="228600"/>
            <a:ext cx="7696200" cy="1066800"/>
          </a:xfrm>
        </p:spPr>
        <p:txBody>
          <a:bodyPr/>
          <a:lstStyle/>
          <a:p>
            <a:pPr eaLnBrk="1" hangingPunct="1">
              <a:defRPr/>
            </a:pPr>
            <a:r>
              <a:rPr lang="en-AU" altLang="en-US" dirty="0">
                <a:solidFill>
                  <a:schemeClr val="accent1">
                    <a:lumMod val="75000"/>
                  </a:schemeClr>
                </a:solidFill>
              </a:rPr>
              <a:t>Incidents to report to TGA: </a:t>
            </a:r>
          </a:p>
        </p:txBody>
      </p:sp>
      <p:sp>
        <p:nvSpPr>
          <p:cNvPr id="26627" name="Content Placeholder 2"/>
          <p:cNvSpPr>
            <a:spLocks noGrp="1"/>
          </p:cNvSpPr>
          <p:nvPr>
            <p:ph idx="1"/>
          </p:nvPr>
        </p:nvSpPr>
        <p:spPr>
          <a:xfrm>
            <a:off x="1447800" y="1447800"/>
            <a:ext cx="7696200" cy="5257800"/>
          </a:xfrm>
          <a:solidFill>
            <a:srgbClr val="FFFFFF"/>
          </a:solidFill>
        </p:spPr>
        <p:txBody>
          <a:bodyPr>
            <a:normAutofit fontScale="92500" lnSpcReduction="10000"/>
          </a:bodyPr>
          <a:lstStyle/>
          <a:p>
            <a:pPr eaLnBrk="1" hangingPunct="1">
              <a:defRPr/>
            </a:pPr>
            <a:r>
              <a:rPr lang="en-AU" altLang="en-US" sz="2600" dirty="0"/>
              <a:t>Who can report to the TGA? </a:t>
            </a:r>
            <a:r>
              <a:rPr lang="en-AU" altLang="en-US" sz="3900" dirty="0">
                <a:solidFill>
                  <a:srgbClr val="00B050"/>
                </a:solidFill>
              </a:rPr>
              <a:t>Anyone can</a:t>
            </a:r>
          </a:p>
          <a:p>
            <a:pPr>
              <a:defRPr/>
            </a:pPr>
            <a:endParaRPr lang="en-AU" sz="2600" dirty="0"/>
          </a:p>
          <a:p>
            <a:pPr>
              <a:defRPr/>
            </a:pPr>
            <a:r>
              <a:rPr lang="en-AU" sz="2600" dirty="0"/>
              <a:t>Each year the TGA receives more than </a:t>
            </a:r>
            <a:r>
              <a:rPr lang="en-AU" sz="2600" dirty="0">
                <a:hlinkClick r:id="rId3"/>
              </a:rPr>
              <a:t>16,500 reports of suspected adverse events to medicines and vaccines</a:t>
            </a:r>
            <a:r>
              <a:rPr lang="en-AU" sz="2600" dirty="0"/>
              <a:t> </a:t>
            </a:r>
          </a:p>
          <a:p>
            <a:pPr>
              <a:defRPr/>
            </a:pPr>
            <a:endParaRPr lang="en-AU" sz="2600" b="1" dirty="0"/>
          </a:p>
          <a:p>
            <a:pPr>
              <a:defRPr/>
            </a:pPr>
            <a:r>
              <a:rPr lang="en-AU" sz="2600" b="1" dirty="0">
                <a:solidFill>
                  <a:srgbClr val="0070C0"/>
                </a:solidFill>
              </a:rPr>
              <a:t>You don't need to be certain, just suspicious!</a:t>
            </a:r>
            <a:endParaRPr lang="en-AU" sz="2600" dirty="0">
              <a:solidFill>
                <a:srgbClr val="0070C0"/>
              </a:solidFill>
            </a:endParaRPr>
          </a:p>
          <a:p>
            <a:pPr>
              <a:defRPr/>
            </a:pPr>
            <a:endParaRPr lang="en-AU" sz="2600" dirty="0"/>
          </a:p>
          <a:p>
            <a:pPr>
              <a:defRPr/>
            </a:pPr>
            <a:r>
              <a:rPr lang="en-AU" sz="2600" dirty="0"/>
              <a:t>Every report counts. </a:t>
            </a:r>
          </a:p>
          <a:p>
            <a:pPr>
              <a:defRPr/>
            </a:pPr>
            <a:endParaRPr lang="en-AU" sz="2600" dirty="0"/>
          </a:p>
          <a:p>
            <a:pPr>
              <a:defRPr/>
            </a:pPr>
            <a:r>
              <a:rPr lang="en-AU" sz="2600" dirty="0"/>
              <a:t>All reports help to build a picture of the safety profile of a product and assist with the TGA's safety monitoring program.</a:t>
            </a:r>
          </a:p>
          <a:p>
            <a:pPr eaLnBrk="1" hangingPunct="1">
              <a:defRPr/>
            </a:pPr>
            <a:endParaRPr lang="en-AU"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627">
                                            <p:txEl>
                                              <p:pRg st="0" end="0"/>
                                            </p:txEl>
                                          </p:spTgt>
                                        </p:tgtEl>
                                      </p:cBhvr>
                                    </p:animEffect>
                                    <p:animScale>
                                      <p:cBhvr>
                                        <p:cTn id="7" dur="250" autoRev="1" fill="hold"/>
                                        <p:tgtEl>
                                          <p:spTgt spid="2662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447800" y="228600"/>
            <a:ext cx="7696200" cy="1066800"/>
          </a:xfrm>
        </p:spPr>
        <p:txBody>
          <a:bodyPr/>
          <a:lstStyle/>
          <a:p>
            <a:pPr eaLnBrk="1" hangingPunct="1">
              <a:defRPr/>
            </a:pPr>
            <a:r>
              <a:rPr lang="en-AU" altLang="en-US" dirty="0">
                <a:solidFill>
                  <a:schemeClr val="accent1">
                    <a:lumMod val="75000"/>
                  </a:schemeClr>
                </a:solidFill>
              </a:rPr>
              <a:t>Incidents to report to TGA: </a:t>
            </a:r>
          </a:p>
        </p:txBody>
      </p:sp>
      <p:sp>
        <p:nvSpPr>
          <p:cNvPr id="26627" name="Content Placeholder 2"/>
          <p:cNvSpPr>
            <a:spLocks noGrp="1"/>
          </p:cNvSpPr>
          <p:nvPr>
            <p:ph idx="1"/>
          </p:nvPr>
        </p:nvSpPr>
        <p:spPr>
          <a:xfrm>
            <a:off x="1447800" y="1447800"/>
            <a:ext cx="7696200" cy="5257800"/>
          </a:xfrm>
          <a:solidFill>
            <a:srgbClr val="FFFFFF"/>
          </a:solidFill>
        </p:spPr>
        <p:txBody>
          <a:bodyPr>
            <a:normAutofit fontScale="92500" lnSpcReduction="20000"/>
          </a:bodyPr>
          <a:lstStyle/>
          <a:p>
            <a:pPr marL="0" indent="0">
              <a:buFontTx/>
              <a:buNone/>
              <a:defRPr/>
            </a:pPr>
            <a:r>
              <a:rPr lang="en-AU" sz="2800" dirty="0"/>
              <a:t>The TGA particularly needs to know</a:t>
            </a:r>
            <a:r>
              <a:rPr lang="en-AU" sz="2800" dirty="0" smtClean="0"/>
              <a:t>:</a:t>
            </a:r>
          </a:p>
          <a:p>
            <a:pPr marL="0" indent="0">
              <a:buFontTx/>
              <a:buNone/>
              <a:defRPr/>
            </a:pPr>
            <a:endParaRPr lang="en-AU" sz="2800" dirty="0"/>
          </a:p>
          <a:p>
            <a:pPr>
              <a:defRPr/>
            </a:pPr>
            <a:r>
              <a:rPr lang="en-AU" sz="2800" dirty="0"/>
              <a:t>all suspected adverse events to </a:t>
            </a:r>
            <a:r>
              <a:rPr lang="en-AU" sz="2800" b="1" dirty="0"/>
              <a:t>new</a:t>
            </a:r>
            <a:r>
              <a:rPr lang="en-AU" sz="2800" dirty="0"/>
              <a:t> therapeutic goods</a:t>
            </a:r>
          </a:p>
          <a:p>
            <a:pPr>
              <a:defRPr/>
            </a:pPr>
            <a:endParaRPr lang="en-AU" sz="2800" dirty="0"/>
          </a:p>
          <a:p>
            <a:pPr>
              <a:defRPr/>
            </a:pPr>
            <a:r>
              <a:rPr lang="en-AU" sz="2800" dirty="0"/>
              <a:t>all suspected medicine and/or vaccine interactions</a:t>
            </a:r>
          </a:p>
          <a:p>
            <a:pPr>
              <a:defRPr/>
            </a:pPr>
            <a:endParaRPr lang="en-AU" sz="2800" dirty="0"/>
          </a:p>
          <a:p>
            <a:pPr>
              <a:defRPr/>
            </a:pPr>
            <a:r>
              <a:rPr lang="en-AU" sz="2800" dirty="0"/>
              <a:t>adverse events that do not appear in the </a:t>
            </a:r>
            <a:r>
              <a:rPr lang="en-AU" sz="2800" dirty="0">
                <a:hlinkClick r:id="rId3"/>
              </a:rPr>
              <a:t>Product Information</a:t>
            </a:r>
            <a:r>
              <a:rPr lang="en-AU" sz="2800" dirty="0"/>
              <a:t>, </a:t>
            </a:r>
            <a:r>
              <a:rPr lang="en-AU" sz="2800" dirty="0">
                <a:hlinkClick r:id="rId4"/>
              </a:rPr>
              <a:t>Consumer Medicine Information</a:t>
            </a:r>
            <a:r>
              <a:rPr lang="en-AU" sz="2800" dirty="0"/>
              <a:t> and/or product labelling)</a:t>
            </a:r>
          </a:p>
          <a:p>
            <a:pPr>
              <a:defRPr/>
            </a:pPr>
            <a:endParaRPr lang="en-AU" sz="2800" dirty="0"/>
          </a:p>
          <a:p>
            <a:pPr>
              <a:defRPr/>
            </a:pPr>
            <a:r>
              <a:rPr lang="en-AU" sz="2800" dirty="0"/>
              <a:t>serious adverse events</a:t>
            </a:r>
            <a:endParaRPr lang="en-AU"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Online Learning module</a:t>
            </a:r>
          </a:p>
        </p:txBody>
      </p:sp>
      <p:sp>
        <p:nvSpPr>
          <p:cNvPr id="3" name="Content Placeholder 2"/>
          <p:cNvSpPr>
            <a:spLocks noGrp="1"/>
          </p:cNvSpPr>
          <p:nvPr>
            <p:ph idx="1"/>
          </p:nvPr>
        </p:nvSpPr>
        <p:spPr/>
        <p:txBody>
          <a:bodyPr/>
          <a:lstStyle/>
          <a:p>
            <a:r>
              <a:rPr lang="en-AU" altLang="en-US" dirty="0"/>
              <a:t>Reporting ADEs– online learning module (CPD points) </a:t>
            </a:r>
          </a:p>
          <a:p>
            <a:pPr marL="361950" indent="0">
              <a:buNone/>
            </a:pPr>
            <a:r>
              <a:rPr lang="en-AU" altLang="en-US" dirty="0">
                <a:hlinkClick r:id="rId3"/>
              </a:rPr>
              <a:t>http://www.tga.gov.au/safety-through-reporting-online-learning-modules-health-professionals</a:t>
            </a:r>
            <a:endParaRPr lang="en-AU" altLang="en-US" dirty="0"/>
          </a:p>
          <a:p>
            <a:endParaRPr lang="en-AU" dirty="0"/>
          </a:p>
        </p:txBody>
      </p:sp>
    </p:spTree>
    <p:extLst>
      <p:ext uri="{BB962C8B-B14F-4D97-AF65-F5344CB8AC3E}">
        <p14:creationId xmlns:p14="http://schemas.microsoft.com/office/powerpoint/2010/main" val="42531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AU" altLang="en-US" dirty="0">
                <a:solidFill>
                  <a:schemeClr val="accent1">
                    <a:lumMod val="75000"/>
                  </a:schemeClr>
                </a:solidFill>
              </a:rPr>
              <a:t>Reporting summary</a:t>
            </a:r>
          </a:p>
        </p:txBody>
      </p:sp>
      <p:pic>
        <p:nvPicPr>
          <p:cNvPr id="3481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442318"/>
            <a:ext cx="7841457" cy="541568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solidFill>
                  <a:schemeClr val="accent1">
                    <a:lumMod val="75000"/>
                  </a:schemeClr>
                </a:solidFill>
              </a:rPr>
              <a:t>In Summary</a:t>
            </a:r>
          </a:p>
        </p:txBody>
      </p:sp>
      <p:sp>
        <p:nvSpPr>
          <p:cNvPr id="3" name="Content Placeholder 2"/>
          <p:cNvSpPr>
            <a:spLocks noGrp="1"/>
          </p:cNvSpPr>
          <p:nvPr>
            <p:ph idx="1"/>
          </p:nvPr>
        </p:nvSpPr>
        <p:spPr>
          <a:xfrm>
            <a:off x="1447800" y="1600200"/>
            <a:ext cx="7696200" cy="5257800"/>
          </a:xfrm>
        </p:spPr>
        <p:txBody>
          <a:bodyPr/>
          <a:lstStyle/>
          <a:p>
            <a:r>
              <a:rPr lang="en-AU" altLang="en-US" sz="2800" dirty="0">
                <a:solidFill>
                  <a:srgbClr val="000000"/>
                </a:solidFill>
              </a:rPr>
              <a:t>A Clinical Alert is critically important information to a patient’s management at presentation to hospital, during their admission and for future admissions.</a:t>
            </a:r>
          </a:p>
          <a:p>
            <a:pPr marL="0" indent="0">
              <a:buNone/>
            </a:pPr>
            <a:endParaRPr lang="en-AU" altLang="en-US" sz="1100" dirty="0">
              <a:solidFill>
                <a:srgbClr val="000000"/>
              </a:solidFill>
            </a:endParaRPr>
          </a:p>
          <a:p>
            <a:r>
              <a:rPr lang="en-AU" sz="2800" dirty="0"/>
              <a:t>It is important to report Clinical Alerts to ensure all clinicians involved in the patient’s care are aware of potential life-threatening situation that may alter future management</a:t>
            </a:r>
            <a:r>
              <a:rPr lang="en-AU" sz="2800" dirty="0" smtClean="0"/>
              <a:t>.</a:t>
            </a:r>
          </a:p>
          <a:p>
            <a:endParaRPr lang="en-AU" sz="1200" dirty="0" smtClean="0"/>
          </a:p>
          <a:p>
            <a:r>
              <a:rPr lang="en-AU" sz="2800" dirty="0" smtClean="0"/>
              <a:t>Clinical alerts available via the PAS are visible across all WA Health sites</a:t>
            </a:r>
            <a:endParaRPr lang="en-AU" sz="2800" dirty="0"/>
          </a:p>
        </p:txBody>
      </p:sp>
    </p:spTree>
    <p:extLst>
      <p:ext uri="{BB962C8B-B14F-4D97-AF65-F5344CB8AC3E}">
        <p14:creationId xmlns:p14="http://schemas.microsoft.com/office/powerpoint/2010/main" val="387795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1295400"/>
          </a:xfrm>
        </p:spPr>
        <p:txBody>
          <a:bodyPr/>
          <a:lstStyle/>
          <a:p>
            <a:pPr>
              <a:defRPr/>
            </a:pPr>
            <a:r>
              <a:rPr lang="en-AU" dirty="0">
                <a:solidFill>
                  <a:schemeClr val="accent1">
                    <a:lumMod val="60000"/>
                    <a:lumOff val="40000"/>
                  </a:schemeClr>
                </a:solidFill>
              </a:rPr>
              <a:t>Patient presents to ED with a painful rash</a:t>
            </a:r>
            <a:endParaRPr lang="en-US" dirty="0">
              <a:solidFill>
                <a:schemeClr val="accent1">
                  <a:lumMod val="60000"/>
                  <a:lumOff val="40000"/>
                </a:schemeClr>
              </a:solidFill>
            </a:endParaRPr>
          </a:p>
        </p:txBody>
      </p:sp>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b="8192"/>
          <a:stretch>
            <a:fillRect/>
          </a:stretch>
        </p:blipFill>
        <p:spPr bwMode="auto">
          <a:xfrm>
            <a:off x="1535113" y="4017963"/>
            <a:ext cx="258921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p:cNvPicPr>
          <p:nvPr/>
        </p:nvPicPr>
        <p:blipFill>
          <a:blip r:embed="rId4">
            <a:extLst>
              <a:ext uri="{28A0092B-C50C-407E-A947-70E740481C1C}">
                <a14:useLocalDpi xmlns:a14="http://schemas.microsoft.com/office/drawing/2010/main" val="0"/>
              </a:ext>
            </a:extLst>
          </a:blip>
          <a:srcRect t="6068"/>
          <a:stretch>
            <a:fillRect/>
          </a:stretch>
        </p:blipFill>
        <p:spPr bwMode="auto">
          <a:xfrm>
            <a:off x="1509713" y="1905000"/>
            <a:ext cx="260508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2438" y="1905000"/>
            <a:ext cx="4884737"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1768475" y="228600"/>
            <a:ext cx="7358063" cy="1066800"/>
          </a:xfrm>
        </p:spPr>
        <p:txBody>
          <a:bodyPr/>
          <a:lstStyle/>
          <a:p>
            <a:r>
              <a:rPr lang="en-US" altLang="en-US">
                <a:solidFill>
                  <a:schemeClr val="accent1"/>
                </a:solidFill>
              </a:rPr>
              <a:t>Patient history</a:t>
            </a:r>
            <a:endParaRPr lang="en-US" altLang="en-US"/>
          </a:p>
        </p:txBody>
      </p:sp>
      <p:sp>
        <p:nvSpPr>
          <p:cNvPr id="7171" name="Content Placeholder 3"/>
          <p:cNvSpPr>
            <a:spLocks noGrp="1"/>
          </p:cNvSpPr>
          <p:nvPr>
            <p:ph idx="1"/>
          </p:nvPr>
        </p:nvSpPr>
        <p:spPr>
          <a:xfrm>
            <a:off x="1447800" y="1600200"/>
            <a:ext cx="7696200" cy="5257800"/>
          </a:xfrm>
        </p:spPr>
        <p:txBody>
          <a:bodyPr/>
          <a:lstStyle/>
          <a:p>
            <a:pPr marL="0" indent="0">
              <a:buNone/>
              <a:defRPr/>
            </a:pPr>
            <a:r>
              <a:rPr lang="en-AU" altLang="en-US" sz="2800" b="1" dirty="0"/>
              <a:t>Presentation:</a:t>
            </a:r>
          </a:p>
          <a:p>
            <a:pPr>
              <a:defRPr/>
            </a:pPr>
            <a:r>
              <a:rPr lang="en-AU" altLang="en-US" sz="2400" dirty="0"/>
              <a:t>3/7 fevers, body aches with associated skin rash and blisters</a:t>
            </a:r>
          </a:p>
          <a:p>
            <a:pPr marL="265113" indent="-265113">
              <a:buNone/>
              <a:defRPr/>
            </a:pPr>
            <a:r>
              <a:rPr lang="en-AU" altLang="en-US" sz="2800" b="1" dirty="0"/>
              <a:t>Past Medical History</a:t>
            </a:r>
            <a:r>
              <a:rPr lang="en-AU" altLang="en-US" sz="2800" dirty="0"/>
              <a:t>:                   </a:t>
            </a:r>
          </a:p>
          <a:p>
            <a:pPr>
              <a:defRPr/>
            </a:pPr>
            <a:r>
              <a:rPr lang="en-AU" altLang="en-US" sz="2400" dirty="0"/>
              <a:t>Hypertension, Ischaemic heart disease, and </a:t>
            </a:r>
            <a:r>
              <a:rPr lang="en-AU" altLang="en-US" sz="2400" dirty="0" err="1"/>
              <a:t>Dyslipidemia</a:t>
            </a:r>
            <a:endParaRPr lang="en-AU" altLang="en-US" sz="2400" dirty="0"/>
          </a:p>
          <a:p>
            <a:pPr>
              <a:defRPr/>
            </a:pPr>
            <a:r>
              <a:rPr lang="en-AU" altLang="en-US" sz="2400" dirty="0"/>
              <a:t>Diagnosis of epilepsy by GP several weeks ago.</a:t>
            </a:r>
          </a:p>
          <a:p>
            <a:pPr>
              <a:defRPr/>
            </a:pPr>
            <a:r>
              <a:rPr lang="en-AU" altLang="en-US" sz="2400" dirty="0"/>
              <a:t>Prescribed Carbamazepine 200mg twice daily                   2 weeks ago</a:t>
            </a:r>
          </a:p>
          <a:p>
            <a:pPr marL="0" indent="0">
              <a:buFontTx/>
              <a:buNone/>
              <a:defRPr/>
            </a:pPr>
            <a:r>
              <a:rPr lang="en-AU" altLang="en-US" sz="2800" b="1" i="1" dirty="0"/>
              <a:t>What is your Differential Diagnosis and underlying cause?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solidFill>
                  <a:schemeClr val="accent1"/>
                </a:solidFill>
              </a:rPr>
              <a:t>Steven Johnsons Syndrome</a:t>
            </a:r>
          </a:p>
        </p:txBody>
      </p:sp>
      <p:sp>
        <p:nvSpPr>
          <p:cNvPr id="3" name="Content Placeholder 2"/>
          <p:cNvSpPr txBox="1">
            <a:spLocks/>
          </p:cNvSpPr>
          <p:nvPr/>
        </p:nvSpPr>
        <p:spPr>
          <a:xfrm>
            <a:off x="1531938" y="1676400"/>
            <a:ext cx="7543800" cy="4800600"/>
          </a:xfrm>
          <a:prstGeom prst="rect">
            <a:avLst/>
          </a:prstGeom>
        </p:spPr>
        <p:txBody>
          <a:bodyPr>
            <a:norm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AU" dirty="0"/>
          </a:p>
          <a:p>
            <a:pPr>
              <a:defRPr/>
            </a:pPr>
            <a:r>
              <a:rPr lang="en-AU" dirty="0"/>
              <a:t>What do you think caused it?</a:t>
            </a:r>
          </a:p>
          <a:p>
            <a:pPr lvl="1">
              <a:defRPr/>
            </a:pPr>
            <a:r>
              <a:rPr lang="en-AU" dirty="0">
                <a:solidFill>
                  <a:srgbClr val="7030A0"/>
                </a:solidFill>
              </a:rPr>
              <a:t>Carbamazepine</a:t>
            </a:r>
          </a:p>
          <a:p>
            <a:pPr>
              <a:defRPr/>
            </a:pPr>
            <a:endParaRPr lang="en-AU" dirty="0"/>
          </a:p>
          <a:p>
            <a:pPr marL="0" indent="0">
              <a:buFontTx/>
              <a:buNone/>
              <a:defRPr/>
            </a:pPr>
            <a:endParaRPr lang="en-AU" dirty="0"/>
          </a:p>
          <a:p>
            <a:pPr>
              <a:defRPr/>
            </a:pPr>
            <a:r>
              <a:rPr lang="en-AU" dirty="0"/>
              <a:t>How would you classify this adverse drug reaction?</a:t>
            </a:r>
          </a:p>
          <a:p>
            <a:pPr lvl="1">
              <a:defRPr/>
            </a:pPr>
            <a:r>
              <a:rPr lang="en-AU" dirty="0">
                <a:solidFill>
                  <a:schemeClr val="bg2">
                    <a:lumMod val="60000"/>
                    <a:lumOff val="40000"/>
                  </a:schemeClr>
                </a:solidFill>
              </a:rPr>
              <a:t>Serious / life threatening</a:t>
            </a:r>
            <a:endParaRPr lang="en-AU" dirty="0"/>
          </a:p>
          <a:p>
            <a:pPr marL="457200" lvl="1" indent="0">
              <a:buFontTx/>
              <a:buNone/>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AU" altLang="en-US" dirty="0">
                <a:solidFill>
                  <a:schemeClr val="accent1">
                    <a:lumMod val="60000"/>
                    <a:lumOff val="40000"/>
                  </a:schemeClr>
                </a:solidFill>
              </a:rPr>
              <a:t>What may happen without reporting?</a:t>
            </a:r>
          </a:p>
        </p:txBody>
      </p:sp>
      <p:pic>
        <p:nvPicPr>
          <p:cNvPr id="1126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828800"/>
            <a:ext cx="3363913" cy="4343400"/>
          </a:xfrm>
        </p:spPr>
      </p:pic>
      <p:pic>
        <p:nvPicPr>
          <p:cNvPr id="112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28956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6324600"/>
            <a:ext cx="4953000" cy="369888"/>
          </a:xfrm>
          <a:prstGeom prst="rect">
            <a:avLst/>
          </a:prstGeom>
          <a:noFill/>
        </p:spPr>
        <p:txBody>
          <a:bodyPr>
            <a:spAutoFit/>
          </a:bodyPr>
          <a:lstStyle/>
          <a:p>
            <a:pPr>
              <a:defRPr/>
            </a:pPr>
            <a:r>
              <a:rPr lang="en-AU" b="1" dirty="0">
                <a:solidFill>
                  <a:schemeClr val="bg2">
                    <a:lumMod val="60000"/>
                    <a:lumOff val="40000"/>
                  </a:schemeClr>
                </a:solidFill>
              </a:rPr>
              <a:t>TOXIC EPIDERMAL NECROLYSIS</a:t>
            </a:r>
            <a:endParaRPr lang="en-US" b="1" dirty="0">
              <a:solidFill>
                <a:schemeClr val="bg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2">
                                            <p:txEl>
                                              <p:pRg st="0" end="0"/>
                                            </p:txEl>
                                          </p:spTgt>
                                        </p:tgtEl>
                                      </p:cBhvr>
                                    </p:animEffect>
                                    <p:animScale>
                                      <p:cBhvr>
                                        <p:cTn id="13"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304800"/>
            <a:ext cx="7620000" cy="1295400"/>
          </a:xfrm>
        </p:spPr>
        <p:txBody>
          <a:bodyPr/>
          <a:lstStyle/>
          <a:p>
            <a:pPr eaLnBrk="1" hangingPunct="1">
              <a:defRPr/>
            </a:pPr>
            <a:r>
              <a:rPr lang="en-AU" altLang="en-US" sz="3600" b="1" dirty="0">
                <a:solidFill>
                  <a:schemeClr val="accent1">
                    <a:lumMod val="60000"/>
                    <a:lumOff val="40000"/>
                  </a:schemeClr>
                </a:solidFill>
              </a:rPr>
              <a:t>Serious Adverse Drug Reactions:</a:t>
            </a:r>
            <a:r>
              <a:rPr lang="en-AU" altLang="en-US" sz="3600" dirty="0">
                <a:solidFill>
                  <a:schemeClr val="accent1">
                    <a:lumMod val="60000"/>
                    <a:lumOff val="40000"/>
                  </a:schemeClr>
                </a:solidFill>
              </a:rPr>
              <a:t/>
            </a:r>
            <a:br>
              <a:rPr lang="en-AU" altLang="en-US" sz="3600" dirty="0">
                <a:solidFill>
                  <a:schemeClr val="accent1">
                    <a:lumMod val="60000"/>
                    <a:lumOff val="40000"/>
                  </a:schemeClr>
                </a:solidFill>
              </a:rPr>
            </a:br>
            <a:endParaRPr lang="en-US" altLang="en-US" sz="3600" dirty="0">
              <a:solidFill>
                <a:schemeClr val="accent1">
                  <a:lumMod val="60000"/>
                  <a:lumOff val="40000"/>
                </a:schemeClr>
              </a:solidFill>
            </a:endParaRPr>
          </a:p>
        </p:txBody>
      </p:sp>
      <p:sp>
        <p:nvSpPr>
          <p:cNvPr id="14339" name="Rectangle 3"/>
          <p:cNvSpPr>
            <a:spLocks noGrp="1" noChangeArrowheads="1"/>
          </p:cNvSpPr>
          <p:nvPr>
            <p:ph type="body" idx="1"/>
          </p:nvPr>
        </p:nvSpPr>
        <p:spPr>
          <a:xfrm>
            <a:off x="1447800" y="1752600"/>
            <a:ext cx="7543800" cy="5105400"/>
          </a:xfrm>
        </p:spPr>
        <p:txBody>
          <a:bodyPr/>
          <a:lstStyle/>
          <a:p>
            <a:pPr eaLnBrk="1" hangingPunct="1">
              <a:lnSpc>
                <a:spcPct val="90000"/>
              </a:lnSpc>
            </a:pPr>
            <a:r>
              <a:rPr lang="en-AU" altLang="en-US" sz="2800" dirty="0"/>
              <a:t>A serious adverse drug reaction requires </a:t>
            </a:r>
            <a:r>
              <a:rPr lang="en-AU" altLang="en-US" sz="2800" dirty="0" smtClean="0"/>
              <a:t>hospital </a:t>
            </a:r>
            <a:r>
              <a:rPr lang="en-AU" altLang="en-US" sz="2800" dirty="0"/>
              <a:t>admission or increased length of stay (LOS), results in persistent or significant disability / incapacity or is                    life-threatening and may result in death.</a:t>
            </a:r>
          </a:p>
          <a:p>
            <a:pPr eaLnBrk="1" hangingPunct="1">
              <a:lnSpc>
                <a:spcPct val="90000"/>
              </a:lnSpc>
            </a:pPr>
            <a:endParaRPr lang="en-AU" altLang="en-US" sz="1400" i="1" dirty="0"/>
          </a:p>
          <a:p>
            <a:pPr eaLnBrk="1" hangingPunct="1">
              <a:lnSpc>
                <a:spcPct val="90000"/>
              </a:lnSpc>
            </a:pPr>
            <a:r>
              <a:rPr lang="en-AU" altLang="en-US" sz="2800" i="1" dirty="0">
                <a:solidFill>
                  <a:schemeClr val="folHlink"/>
                </a:solidFill>
              </a:rPr>
              <a:t>It is an absolute or relative contraindication to repeat administration of the drug.</a:t>
            </a:r>
          </a:p>
          <a:p>
            <a:pPr eaLnBrk="1" hangingPunct="1">
              <a:lnSpc>
                <a:spcPct val="90000"/>
              </a:lnSpc>
              <a:buFontTx/>
              <a:buNone/>
            </a:pPr>
            <a:endParaRPr lang="en-AU" altLang="en-US" sz="2800" i="1" dirty="0">
              <a:solidFill>
                <a:schemeClr val="folHlink"/>
              </a:solidFill>
            </a:endParaRPr>
          </a:p>
        </p:txBody>
      </p:sp>
    </p:spTree>
    <p:custDataLst>
      <p:tags r:id="rId1"/>
    </p:custDataLst>
  </p:cSld>
  <p:clrMapOvr>
    <a:masterClrMapping/>
  </p:clrMapOvr>
  <p:transition advTm="3128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en-AU" altLang="en-US" dirty="0">
                <a:solidFill>
                  <a:schemeClr val="accent1">
                    <a:lumMod val="60000"/>
                    <a:lumOff val="40000"/>
                  </a:schemeClr>
                </a:solidFill>
              </a:rPr>
              <a:t>What can be done to prevent this?</a:t>
            </a:r>
          </a:p>
        </p:txBody>
      </p:sp>
      <p:sp>
        <p:nvSpPr>
          <p:cNvPr id="11267" name="Content Placeholder 2"/>
          <p:cNvSpPr>
            <a:spLocks noGrp="1"/>
          </p:cNvSpPr>
          <p:nvPr>
            <p:ph idx="1"/>
          </p:nvPr>
        </p:nvSpPr>
        <p:spPr/>
        <p:txBody>
          <a:bodyPr/>
          <a:lstStyle/>
          <a:p>
            <a:pPr>
              <a:defRPr/>
            </a:pPr>
            <a:r>
              <a:rPr lang="en-AU" altLang="en-US" sz="4800" dirty="0">
                <a:solidFill>
                  <a:schemeClr val="bg2">
                    <a:lumMod val="60000"/>
                    <a:lumOff val="40000"/>
                  </a:schemeClr>
                </a:solidFill>
              </a:rPr>
              <a:t>REPORT IT!</a:t>
            </a:r>
          </a:p>
          <a:p>
            <a:pPr marL="0" indent="0">
              <a:buFontTx/>
              <a:buNone/>
              <a:defRPr/>
            </a:pPr>
            <a:endParaRPr lang="en-AU" altLang="en-US" dirty="0"/>
          </a:p>
          <a:p>
            <a:pPr>
              <a:defRPr/>
            </a:pPr>
            <a:endParaRPr lang="en-AU" altLang="en-US" dirty="0"/>
          </a:p>
        </p:txBody>
      </p:sp>
      <p:pic>
        <p:nvPicPr>
          <p:cNvPr id="1536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43815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267">
                                            <p:txEl>
                                              <p:pRg st="0" end="0"/>
                                            </p:txEl>
                                          </p:spTgt>
                                        </p:tgtEl>
                                      </p:cBhvr>
                                    </p:animEffect>
                                    <p:animScale>
                                      <p:cBhvr>
                                        <p:cTn id="7" dur="250" autoRev="1" fill="hold"/>
                                        <p:tgtEl>
                                          <p:spTgt spid="1126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220200" cy="1524000"/>
          </a:xfrm>
          <a:solidFill>
            <a:schemeClr val="tx1"/>
          </a:solidFill>
        </p:spPr>
        <p:txBody>
          <a:bodyPr/>
          <a:lstStyle/>
          <a:p>
            <a:pPr eaLnBrk="1" hangingPunct="1">
              <a:defRPr/>
            </a:pPr>
            <a:r>
              <a:rPr lang="en-US" altLang="en-US" dirty="0">
                <a:solidFill>
                  <a:schemeClr val="accent1">
                    <a:lumMod val="60000"/>
                    <a:lumOff val="40000"/>
                  </a:schemeClr>
                </a:solidFill>
              </a:rPr>
              <a:t>What is your role in the event of an ADR or clinical alert</a:t>
            </a:r>
          </a:p>
        </p:txBody>
      </p:sp>
      <p:sp>
        <p:nvSpPr>
          <p:cNvPr id="16387" name="Rectangle 3"/>
          <p:cNvSpPr>
            <a:spLocks noGrp="1" noChangeArrowheads="1"/>
          </p:cNvSpPr>
          <p:nvPr>
            <p:ph type="body" idx="1"/>
          </p:nvPr>
        </p:nvSpPr>
        <p:spPr>
          <a:xfrm>
            <a:off x="1752600" y="1524000"/>
            <a:ext cx="7239000" cy="5334000"/>
          </a:xfrm>
        </p:spPr>
        <p:txBody>
          <a:bodyPr/>
          <a:lstStyle/>
          <a:p>
            <a:pPr eaLnBrk="1" hangingPunct="1"/>
            <a:r>
              <a:rPr lang="en-AU" sz="2800" dirty="0"/>
              <a:t>Complete all documentation including a </a:t>
            </a:r>
            <a:r>
              <a:rPr lang="en-AU" sz="2800" i="1" dirty="0"/>
              <a:t>‘Clinical Alert notification’ </a:t>
            </a:r>
            <a:r>
              <a:rPr lang="en-AU" sz="2800" dirty="0"/>
              <a:t>form when a serious ADR or clinical alert is detected</a:t>
            </a:r>
            <a:endParaRPr lang="en-AU" sz="2800" i="1" dirty="0"/>
          </a:p>
          <a:p>
            <a:pPr eaLnBrk="1" hangingPunct="1"/>
            <a:r>
              <a:rPr lang="en-AU" altLang="en-US" sz="2800" dirty="0"/>
              <a:t>Informing patient of the ADR episode</a:t>
            </a:r>
            <a:endParaRPr lang="en-US" altLang="en-US" sz="2800" dirty="0"/>
          </a:p>
          <a:p>
            <a:pPr eaLnBrk="1" hangingPunct="1"/>
            <a:r>
              <a:rPr lang="en-AU" altLang="en-US" sz="2800" dirty="0"/>
              <a:t>Change patient’s bracelet to </a:t>
            </a:r>
            <a:r>
              <a:rPr lang="en-AU" altLang="en-US" sz="2800" b="1" dirty="0">
                <a:solidFill>
                  <a:srgbClr val="FF0000"/>
                </a:solidFill>
              </a:rPr>
              <a:t>RED</a:t>
            </a:r>
            <a:r>
              <a:rPr lang="en-AU" altLang="en-US" sz="2800" dirty="0"/>
              <a:t> if new ADR </a:t>
            </a:r>
          </a:p>
          <a:p>
            <a:pPr eaLnBrk="1" hangingPunct="1"/>
            <a:r>
              <a:rPr lang="en-AU" altLang="en-US" sz="2800" dirty="0"/>
              <a:t>Provide patient with ADR brochure to notify GP and health care providers</a:t>
            </a:r>
            <a:endParaRPr lang="en-US" altLang="en-US" sz="2800" dirty="0"/>
          </a:p>
          <a:p>
            <a:pPr eaLnBrk="1" hangingPunct="1"/>
            <a:endParaRPr lang="en-US" altLang="en-US" sz="2400" i="1" dirty="0">
              <a:solidFill>
                <a:srgbClr val="7030A0"/>
              </a:solidFill>
            </a:endParaRPr>
          </a:p>
          <a:p>
            <a:pPr marL="0" indent="0" eaLnBrk="1" hangingPunct="1">
              <a:buNone/>
            </a:pPr>
            <a:r>
              <a:rPr lang="en-US" altLang="en-US" sz="2400" i="1" dirty="0">
                <a:solidFill>
                  <a:srgbClr val="7030A0"/>
                </a:solidFill>
              </a:rPr>
              <a:t>A serious ADR should be raised as a Clinical Alert as per WA Clinical Alert Policy</a:t>
            </a:r>
          </a:p>
        </p:txBody>
      </p:sp>
    </p:spTree>
    <p:custDataLst>
      <p:tags r:id="rId1"/>
    </p:custDataLst>
  </p:cSld>
  <p:clrMapOvr>
    <a:masterClrMapping/>
  </p:clrMapOvr>
  <p:transition advTm="51342"/>
</p:sld>
</file>

<file path=ppt/tags/tag1.xml><?xml version="1.0" encoding="utf-8"?>
<p:tagLst xmlns:a="http://schemas.openxmlformats.org/drawingml/2006/main" xmlns:r="http://schemas.openxmlformats.org/officeDocument/2006/relationships" xmlns:p="http://schemas.openxmlformats.org/presentationml/2006/main">
  <p:tag name="TIMING" val="|11|18.2|4.7"/>
</p:tagLst>
</file>

<file path=ppt/tags/tag2.xml><?xml version="1.0" encoding="utf-8"?>
<p:tagLst xmlns:a="http://schemas.openxmlformats.org/drawingml/2006/main" xmlns:r="http://schemas.openxmlformats.org/officeDocument/2006/relationships" xmlns:p="http://schemas.openxmlformats.org/presentationml/2006/main">
  <p:tag name="TIMING" val="|9.8|5.8|17.3"/>
</p:tagLst>
</file>

<file path=ppt/tags/tag3.xml><?xml version="1.0" encoding="utf-8"?>
<p:tagLst xmlns:a="http://schemas.openxmlformats.org/drawingml/2006/main" xmlns:r="http://schemas.openxmlformats.org/officeDocument/2006/relationships" xmlns:p="http://schemas.openxmlformats.org/presentationml/2006/main">
  <p:tag name="TIMING" val="|9.8|5.8|17.3"/>
</p:tagLst>
</file>

<file path=ppt/tags/tag4.xml><?xml version="1.0" encoding="utf-8"?>
<p:tagLst xmlns:a="http://schemas.openxmlformats.org/drawingml/2006/main" xmlns:r="http://schemas.openxmlformats.org/officeDocument/2006/relationships" xmlns:p="http://schemas.openxmlformats.org/presentationml/2006/main">
  <p:tag name="TIMING" val="|9.8|5.8|17.3"/>
</p:tagLst>
</file>

<file path=ppt/tags/tag5.xml><?xml version="1.0" encoding="utf-8"?>
<p:tagLst xmlns:a="http://schemas.openxmlformats.org/drawingml/2006/main" xmlns:r="http://schemas.openxmlformats.org/officeDocument/2006/relationships" xmlns:p="http://schemas.openxmlformats.org/presentationml/2006/main">
  <p:tag name="TIMING" val="|2.4|6"/>
</p:tagLst>
</file>

<file path=ppt/theme/theme1.xml><?xml version="1.0" encoding="utf-8"?>
<a:theme xmlns:a="http://schemas.openxmlformats.org/drawingml/2006/main" name="Idea design template">
  <a:themeElements>
    <a:clrScheme name="Idea design template 6">
      <a:dk1>
        <a:srgbClr val="333333"/>
      </a:dk1>
      <a:lt1>
        <a:srgbClr val="C0C0C0"/>
      </a:lt1>
      <a:dk2>
        <a:srgbClr val="98462C"/>
      </a:dk2>
      <a:lt2>
        <a:srgbClr val="800000"/>
      </a:lt2>
      <a:accent1>
        <a:srgbClr val="FFDC85"/>
      </a:accent1>
      <a:accent2>
        <a:srgbClr val="946C3C"/>
      </a:accent2>
      <a:accent3>
        <a:srgbClr val="DCDCDC"/>
      </a:accent3>
      <a:accent4>
        <a:srgbClr val="2A2A2A"/>
      </a:accent4>
      <a:accent5>
        <a:srgbClr val="FFEBC2"/>
      </a:accent5>
      <a:accent6>
        <a:srgbClr val="866135"/>
      </a:accent6>
      <a:hlink>
        <a:srgbClr val="FF9933"/>
      </a:hlink>
      <a:folHlink>
        <a:srgbClr val="FF6600"/>
      </a:folHlink>
    </a:clrScheme>
    <a:fontScheme name="Idea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Idea design template 1">
        <a:dk1>
          <a:srgbClr val="000000"/>
        </a:dk1>
        <a:lt1>
          <a:srgbClr val="FFFFFF"/>
        </a:lt1>
        <a:dk2>
          <a:srgbClr val="763B00"/>
        </a:dk2>
        <a:lt2>
          <a:srgbClr val="808080"/>
        </a:lt2>
        <a:accent1>
          <a:srgbClr val="EBD7B3"/>
        </a:accent1>
        <a:accent2>
          <a:srgbClr val="333399"/>
        </a:accent2>
        <a:accent3>
          <a:srgbClr val="FFFFFF"/>
        </a:accent3>
        <a:accent4>
          <a:srgbClr val="000000"/>
        </a:accent4>
        <a:accent5>
          <a:srgbClr val="F3E8D6"/>
        </a:accent5>
        <a:accent6>
          <a:srgbClr val="2D2D8A"/>
        </a:accent6>
        <a:hlink>
          <a:srgbClr val="CA6B02"/>
        </a:hlink>
        <a:folHlink>
          <a:srgbClr val="CC9900"/>
        </a:folHlink>
      </a:clrScheme>
      <a:clrMap bg1="lt1" tx1="dk1" bg2="lt2" tx2="dk2" accent1="accent1" accent2="accent2" accent3="accent3" accent4="accent4" accent5="accent5" accent6="accent6" hlink="hlink" folHlink="folHlink"/>
    </a:extraClrScheme>
    <a:extraClrScheme>
      <a:clrScheme name="Idea design template 2">
        <a:dk1>
          <a:srgbClr val="000000"/>
        </a:dk1>
        <a:lt1>
          <a:srgbClr val="FFFFCC"/>
        </a:lt1>
        <a:dk2>
          <a:srgbClr val="AB3201"/>
        </a:dk2>
        <a:lt2>
          <a:srgbClr val="969696"/>
        </a:lt2>
        <a:accent1>
          <a:srgbClr val="FFEE99"/>
        </a:accent1>
        <a:accent2>
          <a:srgbClr val="FF6600"/>
        </a:accent2>
        <a:accent3>
          <a:srgbClr val="FFFFE2"/>
        </a:accent3>
        <a:accent4>
          <a:srgbClr val="000000"/>
        </a:accent4>
        <a:accent5>
          <a:srgbClr val="FFF5CA"/>
        </a:accent5>
        <a:accent6>
          <a:srgbClr val="E75C00"/>
        </a:accent6>
        <a:hlink>
          <a:srgbClr val="CC9900"/>
        </a:hlink>
        <a:folHlink>
          <a:srgbClr val="FF6600"/>
        </a:folHlink>
      </a:clrScheme>
      <a:clrMap bg1="lt1" tx1="dk1" bg2="lt2" tx2="dk2" accent1="accent1" accent2="accent2" accent3="accent3" accent4="accent4" accent5="accent5" accent6="accent6" hlink="hlink" folHlink="folHlink"/>
    </a:extraClrScheme>
    <a:extraClrScheme>
      <a:clrScheme name="Idea design template 3">
        <a:dk1>
          <a:srgbClr val="000000"/>
        </a:dk1>
        <a:lt1>
          <a:srgbClr val="FFFFD9"/>
        </a:lt1>
        <a:dk2>
          <a:srgbClr val="775D1B"/>
        </a:dk2>
        <a:lt2>
          <a:srgbClr val="777777"/>
        </a:lt2>
        <a:accent1>
          <a:srgbClr val="FFFFEF"/>
        </a:accent1>
        <a:accent2>
          <a:srgbClr val="996633"/>
        </a:accent2>
        <a:accent3>
          <a:srgbClr val="FFFFE9"/>
        </a:accent3>
        <a:accent4>
          <a:srgbClr val="000000"/>
        </a:accent4>
        <a:accent5>
          <a:srgbClr val="FFFFF6"/>
        </a:accent5>
        <a:accent6>
          <a:srgbClr val="8A5C2D"/>
        </a:accent6>
        <a:hlink>
          <a:srgbClr val="FF9933"/>
        </a:hlink>
        <a:folHlink>
          <a:srgbClr val="663300"/>
        </a:folHlink>
      </a:clrScheme>
      <a:clrMap bg1="lt1" tx1="dk1" bg2="lt2" tx2="dk2" accent1="accent1" accent2="accent2" accent3="accent3" accent4="accent4" accent5="accent5" accent6="accent6" hlink="hlink" folHlink="folHlink"/>
    </a:extraClrScheme>
    <a:extraClrScheme>
      <a:clrScheme name="Idea design template 4">
        <a:dk1>
          <a:srgbClr val="663300"/>
        </a:dk1>
        <a:lt1>
          <a:srgbClr val="CC9900"/>
        </a:lt1>
        <a:dk2>
          <a:srgbClr val="9A4838"/>
        </a:dk2>
        <a:lt2>
          <a:srgbClr val="005A58"/>
        </a:lt2>
        <a:accent1>
          <a:srgbClr val="F8E68C"/>
        </a:accent1>
        <a:accent2>
          <a:srgbClr val="C9AC33"/>
        </a:accent2>
        <a:accent3>
          <a:srgbClr val="E2CAAA"/>
        </a:accent3>
        <a:accent4>
          <a:srgbClr val="562A00"/>
        </a:accent4>
        <a:accent5>
          <a:srgbClr val="FBF0C5"/>
        </a:accent5>
        <a:accent6>
          <a:srgbClr val="B69B2D"/>
        </a:accent6>
        <a:hlink>
          <a:srgbClr val="C84F04"/>
        </a:hlink>
        <a:folHlink>
          <a:srgbClr val="996633"/>
        </a:folHlink>
      </a:clrScheme>
      <a:clrMap bg1="lt1" tx1="dk1" bg2="lt2" tx2="dk2" accent1="accent1" accent2="accent2" accent3="accent3" accent4="accent4" accent5="accent5" accent6="accent6" hlink="hlink" folHlink="folHlink"/>
    </a:extraClrScheme>
    <a:extraClrScheme>
      <a:clrScheme name="Idea design template 5">
        <a:dk1>
          <a:srgbClr val="000000"/>
        </a:dk1>
        <a:lt1>
          <a:srgbClr val="0099CC"/>
        </a:lt1>
        <a:dk2>
          <a:srgbClr val="7D4227"/>
        </a:dk2>
        <a:lt2>
          <a:srgbClr val="003366"/>
        </a:lt2>
        <a:accent1>
          <a:srgbClr val="0099CC"/>
        </a:accent1>
        <a:accent2>
          <a:srgbClr val="CC9900"/>
        </a:accent2>
        <a:accent3>
          <a:srgbClr val="AACAE2"/>
        </a:accent3>
        <a:accent4>
          <a:srgbClr val="000000"/>
        </a:accent4>
        <a:accent5>
          <a:srgbClr val="AACAE2"/>
        </a:accent5>
        <a:accent6>
          <a:srgbClr val="B98A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Idea design template 6">
        <a:dk1>
          <a:srgbClr val="333333"/>
        </a:dk1>
        <a:lt1>
          <a:srgbClr val="C0C0C0"/>
        </a:lt1>
        <a:dk2>
          <a:srgbClr val="98462C"/>
        </a:dk2>
        <a:lt2>
          <a:srgbClr val="800000"/>
        </a:lt2>
        <a:accent1>
          <a:srgbClr val="FFDC85"/>
        </a:accent1>
        <a:accent2>
          <a:srgbClr val="946C3C"/>
        </a:accent2>
        <a:accent3>
          <a:srgbClr val="DCDCDC"/>
        </a:accent3>
        <a:accent4>
          <a:srgbClr val="2A2A2A"/>
        </a:accent4>
        <a:accent5>
          <a:srgbClr val="FFEBC2"/>
        </a:accent5>
        <a:accent6>
          <a:srgbClr val="866135"/>
        </a:accent6>
        <a:hlink>
          <a:srgbClr val="FF9933"/>
        </a:hlink>
        <a:folHlink>
          <a:srgbClr val="FF6600"/>
        </a:folHlink>
      </a:clrScheme>
      <a:clrMap bg1="lt1" tx1="dk1" bg2="lt2" tx2="dk2" accent1="accent1" accent2="accent2" accent3="accent3" accent4="accent4" accent5="accent5" accent6="accent6" hlink="hlink" folHlink="folHlink"/>
    </a:extraClrScheme>
    <a:extraClrScheme>
      <a:clrScheme name="Idea design template 7">
        <a:dk1>
          <a:srgbClr val="493737"/>
        </a:dk1>
        <a:lt1>
          <a:srgbClr val="9DA092"/>
        </a:lt1>
        <a:dk2>
          <a:srgbClr val="C5C5BF"/>
        </a:dk2>
        <a:lt2>
          <a:srgbClr val="777777"/>
        </a:lt2>
        <a:accent1>
          <a:srgbClr val="999079"/>
        </a:accent1>
        <a:accent2>
          <a:srgbClr val="C68162"/>
        </a:accent2>
        <a:accent3>
          <a:srgbClr val="CCCDC7"/>
        </a:accent3>
        <a:accent4>
          <a:srgbClr val="3D2D2D"/>
        </a:accent4>
        <a:accent5>
          <a:srgbClr val="CAC6BE"/>
        </a:accent5>
        <a:accent6>
          <a:srgbClr val="B3745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Idea design template 8">
        <a:dk1>
          <a:srgbClr val="663300"/>
        </a:dk1>
        <a:lt1>
          <a:srgbClr val="BB976B"/>
        </a:lt1>
        <a:dk2>
          <a:srgbClr val="DFC08D"/>
        </a:dk2>
        <a:lt2>
          <a:srgbClr val="2D2015"/>
        </a:lt2>
        <a:accent1>
          <a:srgbClr val="B46F48"/>
        </a:accent1>
        <a:accent2>
          <a:srgbClr val="8F5F2F"/>
        </a:accent2>
        <a:accent3>
          <a:srgbClr val="DAC9BA"/>
        </a:accent3>
        <a:accent4>
          <a:srgbClr val="562A00"/>
        </a:accent4>
        <a:accent5>
          <a:srgbClr val="D6BBB1"/>
        </a:accent5>
        <a:accent6>
          <a:srgbClr val="81552A"/>
        </a:accent6>
        <a:hlink>
          <a:srgbClr val="CCB400"/>
        </a:hlink>
        <a:folHlink>
          <a:srgbClr val="B4BFC0"/>
        </a:folHlink>
      </a:clrScheme>
      <a:clrMap bg1="lt1" tx1="dk1" bg2="lt2" tx2="dk2" accent1="accent1" accent2="accent2" accent3="accent3" accent4="accent4" accent5="accent5" accent6="accent6" hlink="hlink" folHlink="folHlink"/>
    </a:extraClrScheme>
    <a:extraClrScheme>
      <a:clrScheme name="Idea design template 9">
        <a:dk1>
          <a:srgbClr val="000000"/>
        </a:dk1>
        <a:lt1>
          <a:srgbClr val="FFFFFF"/>
        </a:lt1>
        <a:dk2>
          <a:srgbClr val="777777"/>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Idea design template 10">
        <a:dk1>
          <a:srgbClr val="000000"/>
        </a:dk1>
        <a:lt1>
          <a:srgbClr val="FFFFFF"/>
        </a:lt1>
        <a:dk2>
          <a:srgbClr val="A84204"/>
        </a:dk2>
        <a:lt2>
          <a:srgbClr val="808080"/>
        </a:lt2>
        <a:accent1>
          <a:srgbClr val="FFDB99"/>
        </a:accent1>
        <a:accent2>
          <a:srgbClr val="FEEACA"/>
        </a:accent2>
        <a:accent3>
          <a:srgbClr val="FFFFFF"/>
        </a:accent3>
        <a:accent4>
          <a:srgbClr val="000000"/>
        </a:accent4>
        <a:accent5>
          <a:srgbClr val="FFEACA"/>
        </a:accent5>
        <a:accent6>
          <a:srgbClr val="E6D4B7"/>
        </a:accent6>
        <a:hlink>
          <a:srgbClr val="5F5F5F"/>
        </a:hlink>
        <a:folHlink>
          <a:srgbClr val="993300"/>
        </a:folHlink>
      </a:clrScheme>
      <a:clrMap bg1="lt1" tx1="dk1" bg2="lt2" tx2="dk2" accent1="accent1" accent2="accent2" accent3="accent3" accent4="accent4" accent5="accent5" accent6="accent6" hlink="hlink" folHlink="folHlink"/>
    </a:extraClrScheme>
    <a:extraClrScheme>
      <a:clrScheme name="Idea design template 11">
        <a:dk1>
          <a:srgbClr val="800000"/>
        </a:dk1>
        <a:lt1>
          <a:srgbClr val="996633"/>
        </a:lt1>
        <a:dk2>
          <a:srgbClr val="854019"/>
        </a:dk2>
        <a:lt2>
          <a:srgbClr val="5C1F00"/>
        </a:lt2>
        <a:accent1>
          <a:srgbClr val="E5AE55"/>
        </a:accent1>
        <a:accent2>
          <a:srgbClr val="BE7960"/>
        </a:accent2>
        <a:accent3>
          <a:srgbClr val="CAB8AD"/>
        </a:accent3>
        <a:accent4>
          <a:srgbClr val="6C0000"/>
        </a:accent4>
        <a:accent5>
          <a:srgbClr val="F0D3B4"/>
        </a:accent5>
        <a:accent6>
          <a:srgbClr val="AC6D56"/>
        </a:accent6>
        <a:hlink>
          <a:srgbClr val="FFF4A5"/>
        </a:hlink>
        <a:folHlink>
          <a:srgbClr val="83650F"/>
        </a:folHlink>
      </a:clrScheme>
      <a:clrMap bg1="lt1" tx1="dk1" bg2="lt2" tx2="dk2" accent1="accent1" accent2="accent2" accent3="accent3" accent4="accent4" accent5="accent5" accent6="accent6" hlink="hlink" folHlink="folHlink"/>
    </a:extraClrScheme>
    <a:extraClrScheme>
      <a:clrScheme name="Idea design template 12">
        <a:dk1>
          <a:srgbClr val="000000"/>
        </a:dk1>
        <a:lt1>
          <a:srgbClr val="FFFFFF"/>
        </a:lt1>
        <a:dk2>
          <a:srgbClr val="954B01"/>
        </a:dk2>
        <a:lt2>
          <a:srgbClr val="969696"/>
        </a:lt2>
        <a:accent1>
          <a:srgbClr val="FBDF53"/>
        </a:accent1>
        <a:accent2>
          <a:srgbClr val="E3A803"/>
        </a:accent2>
        <a:accent3>
          <a:srgbClr val="FFFFFF"/>
        </a:accent3>
        <a:accent4>
          <a:srgbClr val="000000"/>
        </a:accent4>
        <a:accent5>
          <a:srgbClr val="FDECB3"/>
        </a:accent5>
        <a:accent6>
          <a:srgbClr val="CE9802"/>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2644</TotalTime>
  <Words>1899</Words>
  <Application>Microsoft Office PowerPoint</Application>
  <PresentationFormat>On-screen Show (4:3)</PresentationFormat>
  <Paragraphs>212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Arial Black</vt:lpstr>
      <vt:lpstr>Idea design template</vt:lpstr>
      <vt:lpstr>Clinical Alerts and ADRs - the importance of reporting</vt:lpstr>
      <vt:lpstr>Adverse Drug Reactions</vt:lpstr>
      <vt:lpstr>Patient presents to ED with a painful rash</vt:lpstr>
      <vt:lpstr>Patient history</vt:lpstr>
      <vt:lpstr>Steven Johnsons Syndrome</vt:lpstr>
      <vt:lpstr>What may happen without reporting?</vt:lpstr>
      <vt:lpstr>Serious Adverse Drug Reactions: </vt:lpstr>
      <vt:lpstr>What can be done to prevent this?</vt:lpstr>
      <vt:lpstr>What is your role in the event of an ADR or clinical alert</vt:lpstr>
      <vt:lpstr>What is your role in the event of an ADR or clinical alert</vt:lpstr>
      <vt:lpstr>Where to document?</vt:lpstr>
      <vt:lpstr>NIMC Chart</vt:lpstr>
      <vt:lpstr>Clinical Alert  - Definition</vt:lpstr>
      <vt:lpstr>MED ALERT/CLINICAL ALERT NOTIFICATION</vt:lpstr>
      <vt:lpstr>Clinical Alert forms</vt:lpstr>
      <vt:lpstr>Clinical Alert forms</vt:lpstr>
      <vt:lpstr>PowerPoint Presentation</vt:lpstr>
      <vt:lpstr>How do you know when a patient has a reported Alert?</vt:lpstr>
      <vt:lpstr>iSOFT – Patient List</vt:lpstr>
      <vt:lpstr>iSOFT Patient Info</vt:lpstr>
      <vt:lpstr>Reporting to TGA</vt:lpstr>
      <vt:lpstr>Incidents to report to TGA: </vt:lpstr>
      <vt:lpstr>Incidents to report to TGA: </vt:lpstr>
      <vt:lpstr>Online Learning module</vt:lpstr>
      <vt:lpstr>Reporting summary</vt:lpstr>
      <vt:lpstr>In Summary</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ADR Documentation into the Spotlight</dc:title>
  <dc:creator>Fitzsimons</dc:creator>
  <cp:lastModifiedBy>Kerry Fitzsimons</cp:lastModifiedBy>
  <cp:revision>125</cp:revision>
  <cp:lastPrinted>1601-01-01T00:00:00Z</cp:lastPrinted>
  <dcterms:created xsi:type="dcterms:W3CDTF">2009-06-23T10:42:47Z</dcterms:created>
  <dcterms:modified xsi:type="dcterms:W3CDTF">2017-06-14T09:01:52Z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TC010721431033</vt:lpwstr>
  </property>
</Properties>
</file>